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Open Sauce Heavy" charset="1" panose="00000A00000000000000"/>
      <p:regular r:id="rId44"/>
    </p:embeddedFont>
    <p:embeddedFont>
      <p:font typeface="Open Sauce Bold" charset="1" panose="00000800000000000000"/>
      <p:regular r:id="rId45"/>
    </p:embeddedFont>
    <p:embeddedFont>
      <p:font typeface="Open Sans 1" charset="1" panose="020B0606030504020204"/>
      <p:regular r:id="rId46"/>
    </p:embeddedFont>
    <p:embeddedFont>
      <p:font typeface="Open Sans 1 Bold" charset="1" panose="020B0806030504020204"/>
      <p:regular r:id="rId47"/>
    </p:embeddedFont>
    <p:embeddedFont>
      <p:font typeface="Balsamiq Sans Bold" charset="1" panose="02000603000000000000"/>
      <p:regular r:id="rId48"/>
    </p:embeddedFont>
    <p:embeddedFont>
      <p:font typeface="Archivo Black" charset="1" panose="020B0A03020202020B04"/>
      <p:regular r:id="rId49"/>
    </p:embeddedFont>
    <p:embeddedFont>
      <p:font typeface="Open Sans 2 Bold" charset="1" panose="00000000000000000000"/>
      <p:regular r:id="rId50"/>
    </p:embeddedFont>
    <p:embeddedFont>
      <p:font typeface="Open Sans 2 Medium" charset="1" panose="00000000000000000000"/>
      <p:regular r:id="rId51"/>
    </p:embeddedFont>
    <p:embeddedFont>
      <p:font typeface="Open Sans 2" charset="1" panose="00000000000000000000"/>
      <p:regular r:id="rId52"/>
    </p:embeddedFont>
    <p:embeddedFont>
      <p:font typeface="Open Sans 2 Italics" charset="1" panose="000000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71.jpe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74.jpe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78.png" Type="http://schemas.openxmlformats.org/officeDocument/2006/relationships/image"/><Relationship Id="rId7" Target="../media/image7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7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80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81.jpeg" Type="http://schemas.openxmlformats.org/officeDocument/2006/relationships/image"/><Relationship Id="rId7" Target="../media/image82.png" Type="http://schemas.openxmlformats.org/officeDocument/2006/relationships/image"/><Relationship Id="rId8" Target="../media/image8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jpe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6.png" Type="http://schemas.openxmlformats.org/officeDocument/2006/relationships/image"/><Relationship Id="rId14" Target="../media/image7.png" Type="http://schemas.openxmlformats.org/officeDocument/2006/relationships/image"/><Relationship Id="rId15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Relationship Id="rId8" Target="../media/image15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84.jpeg" Type="http://schemas.openxmlformats.org/officeDocument/2006/relationships/image"/><Relationship Id="rId7" Target="../media/image85.png" Type="http://schemas.openxmlformats.org/officeDocument/2006/relationships/image"/><Relationship Id="rId8" Target="../media/image8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8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74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7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6.png" Type="http://schemas.openxmlformats.org/officeDocument/2006/relationships/image"/><Relationship Id="rId13" Target="../media/image7.png" Type="http://schemas.openxmlformats.org/officeDocument/2006/relationships/image"/><Relationship Id="rId14" Target="../media/image8.png" Type="http://schemas.openxmlformats.org/officeDocument/2006/relationships/image"/><Relationship Id="rId15" Target="../media/image91.png" Type="http://schemas.openxmlformats.org/officeDocument/2006/relationships/image"/><Relationship Id="rId16" Target="../media/image92.svg" Type="http://schemas.openxmlformats.org/officeDocument/2006/relationships/image"/><Relationship Id="rId17" Target="../media/image93.png" Type="http://schemas.openxmlformats.org/officeDocument/2006/relationships/image"/><Relationship Id="rId18" Target="../media/image94.svg" Type="http://schemas.openxmlformats.org/officeDocument/2006/relationships/image"/><Relationship Id="rId19" Target="../media/image95.png" Type="http://schemas.openxmlformats.org/officeDocument/2006/relationships/image"/><Relationship Id="rId2" Target="../media/image89.png" Type="http://schemas.openxmlformats.org/officeDocument/2006/relationships/image"/><Relationship Id="rId20" Target="../media/image96.svg" Type="http://schemas.openxmlformats.org/officeDocument/2006/relationships/image"/><Relationship Id="rId21" Target="../media/image97.png" Type="http://schemas.openxmlformats.org/officeDocument/2006/relationships/image"/><Relationship Id="rId22" Target="../media/image98.svg" Type="http://schemas.openxmlformats.org/officeDocument/2006/relationships/image"/><Relationship Id="rId3" Target="../media/image90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9.jpeg" Type="http://schemas.openxmlformats.org/officeDocument/2006/relationships/image"/><Relationship Id="rId7" Target="../media/image100.png" Type="http://schemas.openxmlformats.org/officeDocument/2006/relationships/image"/><Relationship Id="rId8" Target="../media/image10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02.png" Type="http://schemas.openxmlformats.org/officeDocument/2006/relationships/image"/><Relationship Id="rId7" Target="../media/image10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06.png" Type="http://schemas.openxmlformats.org/officeDocument/2006/relationships/image"/><Relationship Id="rId7" Target="../media/image10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0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79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79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79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7.png" Type="http://schemas.openxmlformats.org/officeDocument/2006/relationships/image"/><Relationship Id="rId4" Target="../media/image109.jpe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7.png" Type="http://schemas.openxmlformats.org/officeDocument/2006/relationships/image"/><Relationship Id="rId4" Target="../media/image109.jpe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7.png" Type="http://schemas.openxmlformats.org/officeDocument/2006/relationships/image"/><Relationship Id="rId4" Target="../media/image110.jpe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117.png" Type="http://schemas.openxmlformats.org/officeDocument/2006/relationships/image"/><Relationship Id="rId12" Target="../media/image118.png" Type="http://schemas.openxmlformats.org/officeDocument/2006/relationships/image"/><Relationship Id="rId13" Target="https://www.google.com/url?q=https%3A%2F%2Ffinprosib6.streamlit.app%2F" TargetMode="External" Type="http://schemas.openxmlformats.org/officeDocument/2006/relationships/hyperlink"/><Relationship Id="rId2" Target="../media/image27.png" Type="http://schemas.openxmlformats.org/officeDocument/2006/relationships/image"/><Relationship Id="rId3" Target="../media/image113.png" Type="http://schemas.openxmlformats.org/officeDocument/2006/relationships/image"/><Relationship Id="rId4" Target="../media/image114.png" Type="http://schemas.openxmlformats.org/officeDocument/2006/relationships/image"/><Relationship Id="rId5" Target="../media/image5.jpeg" Type="http://schemas.openxmlformats.org/officeDocument/2006/relationships/image"/><Relationship Id="rId6" Target="../media/image115.jpeg" Type="http://schemas.openxmlformats.org/officeDocument/2006/relationships/image"/><Relationship Id="rId7" Target="../media/image116.jpe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7.png" Type="http://schemas.openxmlformats.org/officeDocument/2006/relationships/image"/><Relationship Id="rId4" Target="../media/image110.jpe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7.png" Type="http://schemas.openxmlformats.org/officeDocument/2006/relationships/image"/><Relationship Id="rId11" Target="../media/image128.svg" Type="http://schemas.openxmlformats.org/officeDocument/2006/relationships/image"/><Relationship Id="rId12" Target="../media/image129.png" Type="http://schemas.openxmlformats.org/officeDocument/2006/relationships/image"/><Relationship Id="rId13" Target="../media/image130.svg" Type="http://schemas.openxmlformats.org/officeDocument/2006/relationships/image"/><Relationship Id="rId14" Target="../media/image131.png" Type="http://schemas.openxmlformats.org/officeDocument/2006/relationships/image"/><Relationship Id="rId15" Target="../media/image132.svg" Type="http://schemas.openxmlformats.org/officeDocument/2006/relationships/image"/><Relationship Id="rId16" Target="../media/image133.png" Type="http://schemas.openxmlformats.org/officeDocument/2006/relationships/image"/><Relationship Id="rId17" Target="../media/image134.svg" Type="http://schemas.openxmlformats.org/officeDocument/2006/relationships/image"/><Relationship Id="rId18" Target="../media/image135.png" Type="http://schemas.openxmlformats.org/officeDocument/2006/relationships/image"/><Relationship Id="rId19" Target="../media/image136.svg" Type="http://schemas.openxmlformats.org/officeDocument/2006/relationships/image"/><Relationship Id="rId2" Target="../media/image119.png" Type="http://schemas.openxmlformats.org/officeDocument/2006/relationships/image"/><Relationship Id="rId20" Target="../media/image137.png" Type="http://schemas.openxmlformats.org/officeDocument/2006/relationships/image"/><Relationship Id="rId21" Target="../media/image138.svg" Type="http://schemas.openxmlformats.org/officeDocument/2006/relationships/image"/><Relationship Id="rId22" Target="../media/image139.png" Type="http://schemas.openxmlformats.org/officeDocument/2006/relationships/image"/><Relationship Id="rId23" Target="../media/image140.svg" Type="http://schemas.openxmlformats.org/officeDocument/2006/relationships/image"/><Relationship Id="rId24" Target="../media/image141.png" Type="http://schemas.openxmlformats.org/officeDocument/2006/relationships/image"/><Relationship Id="rId25" Target="../media/image142.svg" Type="http://schemas.openxmlformats.org/officeDocument/2006/relationships/image"/><Relationship Id="rId26" Target="../media/image143.png" Type="http://schemas.openxmlformats.org/officeDocument/2006/relationships/image"/><Relationship Id="rId27" Target="../media/image144.svg" Type="http://schemas.openxmlformats.org/officeDocument/2006/relationships/image"/><Relationship Id="rId28" Target="../media/image145.png" Type="http://schemas.openxmlformats.org/officeDocument/2006/relationships/image"/><Relationship Id="rId29" Target="../media/image146.svg" Type="http://schemas.openxmlformats.org/officeDocument/2006/relationships/image"/><Relationship Id="rId3" Target="../media/image120.svg" Type="http://schemas.openxmlformats.org/officeDocument/2006/relationships/image"/><Relationship Id="rId30" Target="../media/image147.png" Type="http://schemas.openxmlformats.org/officeDocument/2006/relationships/image"/><Relationship Id="rId31" Target="../media/image148.svg" Type="http://schemas.openxmlformats.org/officeDocument/2006/relationships/image"/><Relationship Id="rId32" Target="../media/image149.png" Type="http://schemas.openxmlformats.org/officeDocument/2006/relationships/image"/><Relationship Id="rId33" Target="../media/image150.svg" Type="http://schemas.openxmlformats.org/officeDocument/2006/relationships/image"/><Relationship Id="rId34" Target="../media/image151.png" Type="http://schemas.openxmlformats.org/officeDocument/2006/relationships/image"/><Relationship Id="rId35" Target="../media/image152.svg" Type="http://schemas.openxmlformats.org/officeDocument/2006/relationships/image"/><Relationship Id="rId36" Target="../media/image153.png" Type="http://schemas.openxmlformats.org/officeDocument/2006/relationships/image"/><Relationship Id="rId37" Target="../media/image154.svg" Type="http://schemas.openxmlformats.org/officeDocument/2006/relationships/image"/><Relationship Id="rId38" Target="../media/image155.png" Type="http://schemas.openxmlformats.org/officeDocument/2006/relationships/image"/><Relationship Id="rId39" Target="../media/image156.svg" Type="http://schemas.openxmlformats.org/officeDocument/2006/relationships/image"/><Relationship Id="rId4" Target="../media/image121.png" Type="http://schemas.openxmlformats.org/officeDocument/2006/relationships/image"/><Relationship Id="rId40" Target="../media/image157.png" Type="http://schemas.openxmlformats.org/officeDocument/2006/relationships/image"/><Relationship Id="rId41" Target="../media/image158.svg" Type="http://schemas.openxmlformats.org/officeDocument/2006/relationships/image"/><Relationship Id="rId42" Target="../media/image159.png" Type="http://schemas.openxmlformats.org/officeDocument/2006/relationships/image"/><Relationship Id="rId43" Target="../media/image160.svg" Type="http://schemas.openxmlformats.org/officeDocument/2006/relationships/image"/><Relationship Id="rId44" Target="../media/image161.png" Type="http://schemas.openxmlformats.org/officeDocument/2006/relationships/image"/><Relationship Id="rId45" Target="../media/image162.svg" Type="http://schemas.openxmlformats.org/officeDocument/2006/relationships/image"/><Relationship Id="rId46" Target="../media/image163.png" Type="http://schemas.openxmlformats.org/officeDocument/2006/relationships/image"/><Relationship Id="rId47" Target="../media/image164.svg" Type="http://schemas.openxmlformats.org/officeDocument/2006/relationships/image"/><Relationship Id="rId48" Target="../media/image165.png" Type="http://schemas.openxmlformats.org/officeDocument/2006/relationships/image"/><Relationship Id="rId49" Target="../media/image166.svg" Type="http://schemas.openxmlformats.org/officeDocument/2006/relationships/image"/><Relationship Id="rId5" Target="../media/image122.svg" Type="http://schemas.openxmlformats.org/officeDocument/2006/relationships/image"/><Relationship Id="rId50" Target="../media/image167.png" Type="http://schemas.openxmlformats.org/officeDocument/2006/relationships/image"/><Relationship Id="rId51" Target="../media/image168.svg" Type="http://schemas.openxmlformats.org/officeDocument/2006/relationships/image"/><Relationship Id="rId52" Target="../media/image169.png" Type="http://schemas.openxmlformats.org/officeDocument/2006/relationships/image"/><Relationship Id="rId53" Target="../media/image170.svg" Type="http://schemas.openxmlformats.org/officeDocument/2006/relationships/image"/><Relationship Id="rId54" Target="../media/image171.png" Type="http://schemas.openxmlformats.org/officeDocument/2006/relationships/image"/><Relationship Id="rId55" Target="../media/image172.svg" Type="http://schemas.openxmlformats.org/officeDocument/2006/relationships/image"/><Relationship Id="rId56" Target="../media/image173.png" Type="http://schemas.openxmlformats.org/officeDocument/2006/relationships/image"/><Relationship Id="rId57" Target="../media/image174.svg" Type="http://schemas.openxmlformats.org/officeDocument/2006/relationships/image"/><Relationship Id="rId58" Target="../media/image175.png" Type="http://schemas.openxmlformats.org/officeDocument/2006/relationships/image"/><Relationship Id="rId59" Target="../media/image176.svg" Type="http://schemas.openxmlformats.org/officeDocument/2006/relationships/image"/><Relationship Id="rId6" Target="../media/image123.png" Type="http://schemas.openxmlformats.org/officeDocument/2006/relationships/image"/><Relationship Id="rId60" Target="../media/image177.png" Type="http://schemas.openxmlformats.org/officeDocument/2006/relationships/image"/><Relationship Id="rId61" Target="../media/image178.svg" Type="http://schemas.openxmlformats.org/officeDocument/2006/relationships/image"/><Relationship Id="rId62" Target="../media/image179.png" Type="http://schemas.openxmlformats.org/officeDocument/2006/relationships/image"/><Relationship Id="rId63" Target="../media/image180.svg" Type="http://schemas.openxmlformats.org/officeDocument/2006/relationships/image"/><Relationship Id="rId64" Target="../media/image181.png" Type="http://schemas.openxmlformats.org/officeDocument/2006/relationships/image"/><Relationship Id="rId65" Target="../media/image182.svg" Type="http://schemas.openxmlformats.org/officeDocument/2006/relationships/image"/><Relationship Id="rId66" Target="../media/image183.png" Type="http://schemas.openxmlformats.org/officeDocument/2006/relationships/image"/><Relationship Id="rId67" Target="../media/image184.svg" Type="http://schemas.openxmlformats.org/officeDocument/2006/relationships/image"/><Relationship Id="rId68" Target="../media/image185.png" Type="http://schemas.openxmlformats.org/officeDocument/2006/relationships/image"/><Relationship Id="rId69" Target="../media/image186.svg" Type="http://schemas.openxmlformats.org/officeDocument/2006/relationships/image"/><Relationship Id="rId7" Target="../media/image124.svg" Type="http://schemas.openxmlformats.org/officeDocument/2006/relationships/image"/><Relationship Id="rId70" Target="../media/image187.png" Type="http://schemas.openxmlformats.org/officeDocument/2006/relationships/image"/><Relationship Id="rId71" Target="../media/image188.svg" Type="http://schemas.openxmlformats.org/officeDocument/2006/relationships/image"/><Relationship Id="rId72" Target="../media/image189.png" Type="http://schemas.openxmlformats.org/officeDocument/2006/relationships/image"/><Relationship Id="rId73" Target="../media/image190.svg" Type="http://schemas.openxmlformats.org/officeDocument/2006/relationships/image"/><Relationship Id="rId74" Target="../media/image191.png" Type="http://schemas.openxmlformats.org/officeDocument/2006/relationships/image"/><Relationship Id="rId75" Target="../media/image192.svg" Type="http://schemas.openxmlformats.org/officeDocument/2006/relationships/image"/><Relationship Id="rId76" Target="../media/image193.png" Type="http://schemas.openxmlformats.org/officeDocument/2006/relationships/image"/><Relationship Id="rId77" Target="../media/image194.svg" Type="http://schemas.openxmlformats.org/officeDocument/2006/relationships/image"/><Relationship Id="rId78" Target="../media/image195.png" Type="http://schemas.openxmlformats.org/officeDocument/2006/relationships/image"/><Relationship Id="rId79" Target="../media/image196.svg" Type="http://schemas.openxmlformats.org/officeDocument/2006/relationships/image"/><Relationship Id="rId8" Target="../media/image125.png" Type="http://schemas.openxmlformats.org/officeDocument/2006/relationships/image"/><Relationship Id="rId80" Target="../media/image197.png" Type="http://schemas.openxmlformats.org/officeDocument/2006/relationships/image"/><Relationship Id="rId81" Target="../media/image198.svg" Type="http://schemas.openxmlformats.org/officeDocument/2006/relationships/image"/><Relationship Id="rId82" Target="../media/image199.png" Type="http://schemas.openxmlformats.org/officeDocument/2006/relationships/image"/><Relationship Id="rId83" Target="../media/image200.svg" Type="http://schemas.openxmlformats.org/officeDocument/2006/relationships/image"/><Relationship Id="rId84" Target="../media/image201.png" Type="http://schemas.openxmlformats.org/officeDocument/2006/relationships/image"/><Relationship Id="rId85" Target="../media/image202.svg" Type="http://schemas.openxmlformats.org/officeDocument/2006/relationships/image"/><Relationship Id="rId86" Target="../media/image203.png" Type="http://schemas.openxmlformats.org/officeDocument/2006/relationships/image"/><Relationship Id="rId87" Target="../media/image204.svg" Type="http://schemas.openxmlformats.org/officeDocument/2006/relationships/image"/><Relationship Id="rId88" Target="../media/image205.png" Type="http://schemas.openxmlformats.org/officeDocument/2006/relationships/image"/><Relationship Id="rId89" Target="../media/image206.svg" Type="http://schemas.openxmlformats.org/officeDocument/2006/relationships/image"/><Relationship Id="rId9" Target="../media/image126.svg" Type="http://schemas.openxmlformats.org/officeDocument/2006/relationships/image"/><Relationship Id="rId90" Target="../media/image207.png" Type="http://schemas.openxmlformats.org/officeDocument/2006/relationships/image"/><Relationship Id="rId91" Target="../media/image208.svg" Type="http://schemas.openxmlformats.org/officeDocument/2006/relationships/image"/><Relationship Id="rId92" Target="../media/image209.png" Type="http://schemas.openxmlformats.org/officeDocument/2006/relationships/image"/><Relationship Id="rId93" Target="../media/image210.svg" Type="http://schemas.openxmlformats.org/officeDocument/2006/relationships/image"/><Relationship Id="rId94" Target="../media/image211.png" Type="http://schemas.openxmlformats.org/officeDocument/2006/relationships/image"/><Relationship Id="rId95" Target="../media/image212.svg" Type="http://schemas.openxmlformats.org/officeDocument/2006/relationships/image"/><Relationship Id="rId96" Target="../media/image213.png" Type="http://schemas.openxmlformats.org/officeDocument/2006/relationships/image"/><Relationship Id="rId97" Target="../media/image214.svg" Type="http://schemas.openxmlformats.org/officeDocument/2006/relationships/image"/><Relationship Id="rId98" Target="../media/image215.png" Type="http://schemas.openxmlformats.org/officeDocument/2006/relationships/image"/><Relationship Id="rId99" Target="../media/image2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6.png" Type="http://schemas.openxmlformats.org/officeDocument/2006/relationships/image"/><Relationship Id="rId12" Target="../media/image7.png" Type="http://schemas.openxmlformats.org/officeDocument/2006/relationships/image"/><Relationship Id="rId13" Target="../media/image8.png" Type="http://schemas.openxmlformats.org/officeDocument/2006/relationships/image"/><Relationship Id="rId2" Target="../media/image20.png" Type="http://schemas.openxmlformats.org/officeDocument/2006/relationships/image"/><Relationship Id="rId3" Target="../media/image27.png" Type="http://schemas.openxmlformats.org/officeDocument/2006/relationships/image"/><Relationship Id="rId4" Target="../media/image28.jpe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5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8.jpe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12" Target="../media/image8.png" Type="http://schemas.openxmlformats.org/officeDocument/2006/relationships/image"/><Relationship Id="rId13" Target="../media/image48.png" Type="http://schemas.openxmlformats.org/officeDocument/2006/relationships/image"/><Relationship Id="rId14" Target="../media/image49.sv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12" Target="../media/image8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svg" Type="http://schemas.openxmlformats.org/officeDocument/2006/relationships/image"/><Relationship Id="rId16" Target="../media/image56.png" Type="http://schemas.openxmlformats.org/officeDocument/2006/relationships/image"/><Relationship Id="rId17" Target="../media/image57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7AB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61455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59512" y="367861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0138" y="456346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11005" y="227403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87521" y="3990053"/>
            <a:ext cx="7169357" cy="1717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6"/>
              </a:lnSpc>
            </a:pPr>
            <a:r>
              <a:rPr lang="en-US" sz="5809" spc="-116">
                <a:solidFill>
                  <a:srgbClr val="66B3FA"/>
                </a:solidFill>
                <a:latin typeface="Open Sauce Heavy"/>
              </a:rPr>
              <a:t>WATER QUALITY PREDICTION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7521" y="5822615"/>
            <a:ext cx="7365085" cy="552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2"/>
              </a:lnSpc>
            </a:pPr>
            <a:r>
              <a:rPr lang="en-US" sz="3253" spc="260">
                <a:solidFill>
                  <a:srgbClr val="FFC000"/>
                </a:solidFill>
                <a:latin typeface="Open Sauce Bold"/>
              </a:rPr>
              <a:t>KELOMPOK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8160" y="9503102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AutoShape 15" id="15"/>
          <p:cNvSpPr/>
          <p:nvPr/>
        </p:nvSpPr>
        <p:spPr>
          <a:xfrm flipH="true" flipV="true">
            <a:off x="1047750" y="3971003"/>
            <a:ext cx="0" cy="24852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56523" y="4295"/>
            <a:ext cx="1710961" cy="10674983"/>
            <a:chOff x="0" y="0"/>
            <a:chExt cx="450623" cy="28115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53019" y="9258300"/>
            <a:ext cx="7315200" cy="2965981"/>
          </a:xfrm>
          <a:custGeom>
            <a:avLst/>
            <a:gdLst/>
            <a:ahLst/>
            <a:cxnLst/>
            <a:rect r="r" b="b" t="t" l="l"/>
            <a:pathLst>
              <a:path h="2965981" w="7315200">
                <a:moveTo>
                  <a:pt x="0" y="0"/>
                </a:moveTo>
                <a:lnTo>
                  <a:pt x="7315200" y="0"/>
                </a:lnTo>
                <a:lnTo>
                  <a:pt x="7315200" y="2965981"/>
                </a:lnTo>
                <a:lnTo>
                  <a:pt x="0" y="2965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76122" y="9196287"/>
            <a:ext cx="7315200" cy="2965981"/>
          </a:xfrm>
          <a:custGeom>
            <a:avLst/>
            <a:gdLst/>
            <a:ahLst/>
            <a:cxnLst/>
            <a:rect r="r" b="b" t="t" l="l"/>
            <a:pathLst>
              <a:path h="2965981" w="7315200">
                <a:moveTo>
                  <a:pt x="0" y="0"/>
                </a:moveTo>
                <a:lnTo>
                  <a:pt x="7315200" y="0"/>
                </a:lnTo>
                <a:lnTo>
                  <a:pt x="7315200" y="2965981"/>
                </a:lnTo>
                <a:lnTo>
                  <a:pt x="0" y="2965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4438" y="9196287"/>
            <a:ext cx="7315200" cy="2965981"/>
          </a:xfrm>
          <a:custGeom>
            <a:avLst/>
            <a:gdLst/>
            <a:ahLst/>
            <a:cxnLst/>
            <a:rect r="r" b="b" t="t" l="l"/>
            <a:pathLst>
              <a:path h="2965981" w="7315200">
                <a:moveTo>
                  <a:pt x="0" y="0"/>
                </a:moveTo>
                <a:lnTo>
                  <a:pt x="7315200" y="0"/>
                </a:lnTo>
                <a:lnTo>
                  <a:pt x="7315200" y="2965981"/>
                </a:lnTo>
                <a:lnTo>
                  <a:pt x="0" y="2965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19607" y="8771127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303039"/>
            <a:ext cx="8022920" cy="67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6"/>
              </a:lnSpc>
            </a:pPr>
            <a:r>
              <a:rPr lang="en-US" sz="3917">
                <a:solidFill>
                  <a:srgbClr val="5DA4E2"/>
                </a:solidFill>
                <a:latin typeface="Open Sans 1 Bold"/>
              </a:rPr>
              <a:t>TYPE DATA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061889" y="1799608"/>
            <a:ext cx="5957718" cy="1502647"/>
            <a:chOff x="0" y="0"/>
            <a:chExt cx="7943624" cy="20035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264333"/>
              <a:ext cx="7943624" cy="1530953"/>
            </a:xfrm>
            <a:custGeom>
              <a:avLst/>
              <a:gdLst/>
              <a:ahLst/>
              <a:cxnLst/>
              <a:rect r="r" b="b" t="t" l="l"/>
              <a:pathLst>
                <a:path h="1530953" w="7943624">
                  <a:moveTo>
                    <a:pt x="0" y="0"/>
                  </a:moveTo>
                  <a:lnTo>
                    <a:pt x="7943624" y="0"/>
                  </a:lnTo>
                  <a:lnTo>
                    <a:pt x="7943624" y="1530953"/>
                  </a:lnTo>
                  <a:lnTo>
                    <a:pt x="0" y="1530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678980" y="-47625"/>
              <a:ext cx="6264644" cy="205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64"/>
                </a:lnSpc>
              </a:pPr>
            </a:p>
            <a:p>
              <a:pPr algn="just">
                <a:lnSpc>
                  <a:spcPts val="4164"/>
                </a:lnSpc>
              </a:pPr>
              <a:r>
                <a:rPr lang="en-US" sz="3017">
                  <a:solidFill>
                    <a:srgbClr val="5DA4E2"/>
                  </a:solidFill>
                  <a:latin typeface="Open Sans 1 Bold"/>
                </a:rPr>
                <a:t>CategoryA - F</a:t>
              </a:r>
              <a:r>
                <a:rPr lang="en-US" sz="3017">
                  <a:solidFill>
                    <a:srgbClr val="5DA4E2"/>
                  </a:solidFill>
                  <a:latin typeface="Open Sans 1"/>
                </a:rPr>
                <a:t> : </a:t>
              </a:r>
              <a:r>
                <a:rPr lang="en-US" sz="3017">
                  <a:solidFill>
                    <a:srgbClr val="5DA4E2"/>
                  </a:solidFill>
                  <a:latin typeface="Open Sans 1 Bold"/>
                </a:rPr>
                <a:t>Object</a:t>
              </a:r>
            </a:p>
            <a:p>
              <a:pPr algn="just">
                <a:lnSpc>
                  <a:spcPts val="41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61889" y="3302255"/>
            <a:ext cx="5957718" cy="1346464"/>
            <a:chOff x="0" y="0"/>
            <a:chExt cx="7943624" cy="179528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264333"/>
              <a:ext cx="7943624" cy="1530953"/>
            </a:xfrm>
            <a:custGeom>
              <a:avLst/>
              <a:gdLst/>
              <a:ahLst/>
              <a:cxnLst/>
              <a:rect r="r" b="b" t="t" l="l"/>
              <a:pathLst>
                <a:path h="1530953" w="7943624">
                  <a:moveTo>
                    <a:pt x="0" y="0"/>
                  </a:moveTo>
                  <a:lnTo>
                    <a:pt x="7943624" y="0"/>
                  </a:lnTo>
                  <a:lnTo>
                    <a:pt x="7943624" y="1530953"/>
                  </a:lnTo>
                  <a:lnTo>
                    <a:pt x="0" y="1530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678980" y="-47625"/>
              <a:ext cx="6264644" cy="1352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64"/>
                </a:lnSpc>
              </a:pPr>
            </a:p>
            <a:p>
              <a:pPr algn="just">
                <a:lnSpc>
                  <a:spcPts val="4164"/>
                </a:lnSpc>
              </a:pPr>
              <a:r>
                <a:rPr lang="en-US" sz="3017">
                  <a:solidFill>
                    <a:srgbClr val="5DA4E2"/>
                  </a:solidFill>
                  <a:latin typeface="Open Sans 1 Bold"/>
                </a:rPr>
                <a:t>FeatureA - I : Float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61889" y="4962739"/>
            <a:ext cx="5957718" cy="1346464"/>
            <a:chOff x="0" y="0"/>
            <a:chExt cx="7943624" cy="179528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264333"/>
              <a:ext cx="7943624" cy="1530953"/>
            </a:xfrm>
            <a:custGeom>
              <a:avLst/>
              <a:gdLst/>
              <a:ahLst/>
              <a:cxnLst/>
              <a:rect r="r" b="b" t="t" l="l"/>
              <a:pathLst>
                <a:path h="1530953" w="7943624">
                  <a:moveTo>
                    <a:pt x="0" y="0"/>
                  </a:moveTo>
                  <a:lnTo>
                    <a:pt x="7943624" y="0"/>
                  </a:lnTo>
                  <a:lnTo>
                    <a:pt x="7943624" y="1530953"/>
                  </a:lnTo>
                  <a:lnTo>
                    <a:pt x="0" y="1530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678980" y="-47625"/>
              <a:ext cx="6264644" cy="1304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26"/>
                </a:lnSpc>
              </a:pPr>
            </a:p>
            <a:p>
              <a:pPr algn="just">
                <a:lnSpc>
                  <a:spcPts val="4026"/>
                </a:lnSpc>
              </a:pPr>
              <a:r>
                <a:rPr lang="en-US" sz="2917">
                  <a:solidFill>
                    <a:srgbClr val="5DA4E2"/>
                  </a:solidFill>
                  <a:latin typeface="Open Sans 1 Bold"/>
                </a:rPr>
                <a:t>Composition A - J : Float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61889" y="6623528"/>
            <a:ext cx="5957718" cy="1346464"/>
            <a:chOff x="0" y="0"/>
            <a:chExt cx="7943624" cy="179528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264333"/>
              <a:ext cx="7943624" cy="1530953"/>
            </a:xfrm>
            <a:custGeom>
              <a:avLst/>
              <a:gdLst/>
              <a:ahLst/>
              <a:cxnLst/>
              <a:rect r="r" b="b" t="t" l="l"/>
              <a:pathLst>
                <a:path h="1530953" w="7943624">
                  <a:moveTo>
                    <a:pt x="0" y="0"/>
                  </a:moveTo>
                  <a:lnTo>
                    <a:pt x="7943624" y="0"/>
                  </a:lnTo>
                  <a:lnTo>
                    <a:pt x="7943624" y="1530953"/>
                  </a:lnTo>
                  <a:lnTo>
                    <a:pt x="0" y="1530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678980" y="-47625"/>
              <a:ext cx="6264644" cy="1352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64"/>
                </a:lnSpc>
              </a:pPr>
            </a:p>
            <a:p>
              <a:pPr algn="just">
                <a:lnSpc>
                  <a:spcPts val="4164"/>
                </a:lnSpc>
              </a:pPr>
              <a:r>
                <a:rPr lang="en-US" sz="3017">
                  <a:solidFill>
                    <a:srgbClr val="5DA4E2"/>
                  </a:solidFill>
                  <a:latin typeface="Open Sans 1 Bold"/>
                </a:rPr>
                <a:t>Unit : Object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4059312" y="4387206"/>
            <a:ext cx="1961697" cy="2497531"/>
          </a:xfrm>
          <a:custGeom>
            <a:avLst/>
            <a:gdLst/>
            <a:ahLst/>
            <a:cxnLst/>
            <a:rect r="r" b="b" t="t" l="l"/>
            <a:pathLst>
              <a:path h="2497531" w="1961697">
                <a:moveTo>
                  <a:pt x="0" y="0"/>
                </a:moveTo>
                <a:lnTo>
                  <a:pt x="1961697" y="0"/>
                </a:lnTo>
                <a:lnTo>
                  <a:pt x="1961697" y="2497531"/>
                </a:lnTo>
                <a:lnTo>
                  <a:pt x="0" y="24975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798586">
            <a:off x="-1018890" y="-625811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91809" y="2901288"/>
            <a:ext cx="8463176" cy="5962237"/>
          </a:xfrm>
          <a:custGeom>
            <a:avLst/>
            <a:gdLst/>
            <a:ahLst/>
            <a:cxnLst/>
            <a:rect r="r" b="b" t="t" l="l"/>
            <a:pathLst>
              <a:path h="5962237" w="8463176">
                <a:moveTo>
                  <a:pt x="0" y="0"/>
                </a:moveTo>
                <a:lnTo>
                  <a:pt x="8463176" y="0"/>
                </a:lnTo>
                <a:lnTo>
                  <a:pt x="8463176" y="5962237"/>
                </a:lnTo>
                <a:lnTo>
                  <a:pt x="0" y="59622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99125" y="1616029"/>
            <a:ext cx="9176153" cy="50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9"/>
              </a:lnSpc>
              <a:spcBef>
                <a:spcPct val="0"/>
              </a:spcBef>
            </a:pPr>
            <a:r>
              <a:rPr lang="en-US" sz="2977">
                <a:solidFill>
                  <a:srgbClr val="5DA4E2"/>
                </a:solidFill>
                <a:latin typeface="Archivo Black"/>
              </a:rPr>
              <a:t>JUMLAH NILAI 0 DALAM SETIAP KOLOM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2789" y="972786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9151" y="4011808"/>
            <a:ext cx="5759359" cy="3576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9"/>
              </a:lnSpc>
            </a:pPr>
            <a:r>
              <a:rPr lang="en-US" sz="2394">
                <a:solidFill>
                  <a:srgbClr val="5DA4E2"/>
                </a:solidFill>
                <a:latin typeface="Open Sans 1 Bold"/>
              </a:rPr>
              <a:t>Jumlah 0 terbanyak : FeatureF</a:t>
            </a:r>
          </a:p>
          <a:p>
            <a:pPr algn="just" marL="517049" indent="-258525" lvl="1">
              <a:lnSpc>
                <a:spcPts val="3352"/>
              </a:lnSpc>
              <a:buFont typeface="Arial"/>
              <a:buChar char="•"/>
            </a:pPr>
            <a:r>
              <a:rPr lang="en-US" sz="2394">
                <a:solidFill>
                  <a:srgbClr val="000000"/>
                </a:solidFill>
                <a:latin typeface="Open Sans 1"/>
              </a:rPr>
              <a:t>Jumlah nilai 0 : 12.410</a:t>
            </a:r>
          </a:p>
          <a:p>
            <a:pPr algn="just" marL="517049" indent="-258525" lvl="1">
              <a:lnSpc>
                <a:spcPts val="3352"/>
              </a:lnSpc>
              <a:buFont typeface="Arial"/>
              <a:buChar char="•"/>
            </a:pPr>
            <a:r>
              <a:rPr lang="en-US" sz="2394">
                <a:solidFill>
                  <a:srgbClr val="000000"/>
                </a:solidFill>
                <a:latin typeface="Open Sans 1"/>
              </a:rPr>
              <a:t>Persentase : 95,5%</a:t>
            </a:r>
          </a:p>
          <a:p>
            <a:pPr algn="just">
              <a:lnSpc>
                <a:spcPts val="3352"/>
              </a:lnSpc>
            </a:pPr>
          </a:p>
          <a:p>
            <a:pPr algn="just">
              <a:lnSpc>
                <a:spcPts val="4286"/>
              </a:lnSpc>
            </a:pPr>
            <a:r>
              <a:rPr lang="en-US" sz="2394">
                <a:solidFill>
                  <a:srgbClr val="5DA4E2"/>
                </a:solidFill>
                <a:latin typeface="Open Sans 1 Bold"/>
              </a:rPr>
              <a:t>Jumlah 0 terkecil : </a:t>
            </a:r>
            <a:r>
              <a:rPr lang="en-US" sz="2394">
                <a:solidFill>
                  <a:srgbClr val="5DA4E2"/>
                </a:solidFill>
                <a:latin typeface="Open Sans 1 Bold"/>
              </a:rPr>
              <a:t>FeatureC</a:t>
            </a:r>
          </a:p>
          <a:p>
            <a:pPr algn="just" marL="517049" indent="-258525" lvl="1">
              <a:lnSpc>
                <a:spcPts val="3352"/>
              </a:lnSpc>
              <a:buFont typeface="Arial"/>
              <a:buChar char="•"/>
            </a:pPr>
            <a:r>
              <a:rPr lang="en-US" sz="2394">
                <a:solidFill>
                  <a:srgbClr val="000000"/>
                </a:solidFill>
                <a:latin typeface="Open Sans 1"/>
              </a:rPr>
              <a:t>Jumlah nilai 0 : 359</a:t>
            </a:r>
          </a:p>
          <a:p>
            <a:pPr algn="just" marL="517049" indent="-258525" lvl="1">
              <a:lnSpc>
                <a:spcPts val="3352"/>
              </a:lnSpc>
              <a:buFont typeface="Arial"/>
              <a:buChar char="•"/>
            </a:pPr>
            <a:r>
              <a:rPr lang="en-US" sz="2394">
                <a:solidFill>
                  <a:srgbClr val="000000"/>
                </a:solidFill>
                <a:latin typeface="Open Sans 1"/>
              </a:rPr>
              <a:t>Persentase : 2,8%</a:t>
            </a:r>
          </a:p>
          <a:p>
            <a:pPr algn="just">
              <a:lnSpc>
                <a:spcPts val="335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-7948559" y="-8620837"/>
            <a:ext cx="1088513" cy="18288000"/>
            <a:chOff x="0" y="0"/>
            <a:chExt cx="286687" cy="48165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-8659557" y="-7589057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2854233" y="690563"/>
          <a:ext cx="7315200" cy="8905875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5059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chivo Black"/>
                        </a:rPr>
                        <a:t>Kolom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E3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chivo Black"/>
                        </a:rPr>
                        <a:t>Train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E3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chivo Black"/>
                        </a:rPr>
                        <a:t>Test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E3FA"/>
                    </a:solidFill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13000.0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7000.0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categoryA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167.0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140.0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categoryB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categoryC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2212.0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1755.0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categoryD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categoryE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25.0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25.0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categoryF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featureA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featureB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featureC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19.0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19.0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featureD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featureE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featureF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1.0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featureG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featureH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11.0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12.0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featureI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3" id="13"/>
          <p:cNvSpPr/>
          <p:nvPr/>
        </p:nvSpPr>
        <p:spPr>
          <a:xfrm flipH="false" flipV="false" rot="0">
            <a:off x="11235140" y="6197468"/>
            <a:ext cx="5450243" cy="3398970"/>
          </a:xfrm>
          <a:custGeom>
            <a:avLst/>
            <a:gdLst/>
            <a:ahLst/>
            <a:cxnLst/>
            <a:rect r="r" b="b" t="t" l="l"/>
            <a:pathLst>
              <a:path h="3398970" w="5450243">
                <a:moveTo>
                  <a:pt x="0" y="0"/>
                </a:moveTo>
                <a:lnTo>
                  <a:pt x="5450244" y="0"/>
                </a:lnTo>
                <a:lnTo>
                  <a:pt x="5450244" y="3398969"/>
                </a:lnTo>
                <a:lnTo>
                  <a:pt x="0" y="3398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501286" y="3433479"/>
            <a:ext cx="4679877" cy="105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47"/>
              </a:lnSpc>
              <a:spcBef>
                <a:spcPct val="0"/>
              </a:spcBef>
            </a:pPr>
            <a:r>
              <a:rPr lang="en-US" sz="3077">
                <a:solidFill>
                  <a:srgbClr val="5DA4E2"/>
                </a:solidFill>
                <a:latin typeface="Archivo Black"/>
              </a:rPr>
              <a:t>JUMLAH NILAI UNIK SETIAP KOLOM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2789" y="972786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-7948559" y="-8620837"/>
            <a:ext cx="1088513" cy="18288000"/>
            <a:chOff x="0" y="0"/>
            <a:chExt cx="286687" cy="48165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-8659557" y="-7589057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8680034" y="1554943"/>
          <a:ext cx="7315200" cy="8162925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601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chivo Black"/>
                        </a:rPr>
                        <a:t>Kolom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E3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chivo Black"/>
                        </a:rPr>
                        <a:t>Train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E3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chivo Black"/>
                        </a:rPr>
                        <a:t>Test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E3FA"/>
                    </a:solidFill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compositionA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5.0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6.0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compositionB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21.0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20.0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compositionC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compositionD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9.0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11.0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compositionE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22.0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21.0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compositionF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20.0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20.0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compositionG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15.0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15.0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compositionH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22.0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22.0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compositionI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23.0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compositionJ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21.0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22.0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unit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19.0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19.0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result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10337.0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 1"/>
                        </a:rPr>
                        <a:t>NaN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2287795" y="3023404"/>
            <a:ext cx="4436847" cy="105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47"/>
              </a:lnSpc>
              <a:spcBef>
                <a:spcPct val="0"/>
              </a:spcBef>
            </a:pPr>
            <a:r>
              <a:rPr lang="en-US" sz="3077">
                <a:solidFill>
                  <a:srgbClr val="5DA4E2"/>
                </a:solidFill>
                <a:latin typeface="Archivo Black"/>
              </a:rPr>
              <a:t>JUMLAH NILAI UNIK SETIAP KOLOM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2789" y="972786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81097" y="5128121"/>
            <a:ext cx="5450243" cy="3398970"/>
          </a:xfrm>
          <a:custGeom>
            <a:avLst/>
            <a:gdLst/>
            <a:ahLst/>
            <a:cxnLst/>
            <a:rect r="r" b="b" t="t" l="l"/>
            <a:pathLst>
              <a:path h="3398970" w="5450243">
                <a:moveTo>
                  <a:pt x="0" y="0"/>
                </a:moveTo>
                <a:lnTo>
                  <a:pt x="5450243" y="0"/>
                </a:lnTo>
                <a:lnTo>
                  <a:pt x="5450243" y="3398970"/>
                </a:lnTo>
                <a:lnTo>
                  <a:pt x="0" y="33989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43054" y="9126826"/>
            <a:ext cx="4536606" cy="139924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78734" y="-191844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82936" y="9126826"/>
            <a:ext cx="4536606" cy="139924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393195" y="4295"/>
            <a:ext cx="6174610" cy="10282705"/>
          </a:xfrm>
          <a:custGeom>
            <a:avLst/>
            <a:gdLst/>
            <a:ahLst/>
            <a:cxnLst/>
            <a:rect r="r" b="b" t="t" l="l"/>
            <a:pathLst>
              <a:path h="10282705" w="6174610">
                <a:moveTo>
                  <a:pt x="0" y="0"/>
                </a:moveTo>
                <a:lnTo>
                  <a:pt x="6174610" y="0"/>
                </a:lnTo>
                <a:lnTo>
                  <a:pt x="6174610" y="10282705"/>
                </a:lnTo>
                <a:lnTo>
                  <a:pt x="0" y="10282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1021" t="0" r="-6102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78710" y="4504379"/>
            <a:ext cx="4572530" cy="4114800"/>
          </a:xfrm>
          <a:custGeom>
            <a:avLst/>
            <a:gdLst/>
            <a:ahLst/>
            <a:cxnLst/>
            <a:rect r="r" b="b" t="t" l="l"/>
            <a:pathLst>
              <a:path h="4114800" w="4572530">
                <a:moveTo>
                  <a:pt x="0" y="0"/>
                </a:moveTo>
                <a:lnTo>
                  <a:pt x="4572529" y="0"/>
                </a:lnTo>
                <a:lnTo>
                  <a:pt x="45725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78710" y="1735170"/>
            <a:ext cx="8717586" cy="173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55"/>
              </a:lnSpc>
            </a:pPr>
            <a:r>
              <a:rPr lang="en-US" sz="2511">
                <a:solidFill>
                  <a:srgbClr val="5DA4E2"/>
                </a:solidFill>
                <a:latin typeface="Open Sans 1 Bold"/>
              </a:rPr>
              <a:t>Ringkasan Data</a:t>
            </a:r>
          </a:p>
          <a:p>
            <a:pPr algn="just">
              <a:lnSpc>
                <a:spcPts val="1255"/>
              </a:lnSpc>
            </a:pPr>
          </a:p>
          <a:p>
            <a:pPr algn="just">
              <a:lnSpc>
                <a:spcPts val="1255"/>
              </a:lnSpc>
            </a:pPr>
          </a:p>
          <a:p>
            <a:pPr algn="just">
              <a:lnSpc>
                <a:spcPts val="1255"/>
              </a:lnSpc>
            </a:pPr>
          </a:p>
          <a:p>
            <a:pPr algn="just" marL="498974" indent="-249487" lvl="1">
              <a:lnSpc>
                <a:spcPts val="3189"/>
              </a:lnSpc>
              <a:buFont typeface="Arial"/>
              <a:buChar char="•"/>
            </a:pPr>
            <a:r>
              <a:rPr lang="en-US" sz="2311">
                <a:solidFill>
                  <a:srgbClr val="5DA4E2"/>
                </a:solidFill>
                <a:latin typeface="Open Sans 1"/>
              </a:rPr>
              <a:t>Data Train : 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13.000 ID unik</a:t>
            </a:r>
          </a:p>
          <a:p>
            <a:pPr algn="just" marL="498974" indent="-249487" lvl="1">
              <a:lnSpc>
                <a:spcPts val="3189"/>
              </a:lnSpc>
              <a:buFont typeface="Arial"/>
              <a:buChar char="•"/>
            </a:pPr>
            <a:r>
              <a:rPr lang="en-US" sz="2311">
                <a:solidFill>
                  <a:srgbClr val="5DA4E2"/>
                </a:solidFill>
                <a:latin typeface="Open Sans 1"/>
              </a:rPr>
              <a:t>Data Test : 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7.000 ID unik</a:t>
            </a:r>
          </a:p>
          <a:p>
            <a:pPr algn="just" marL="498974" indent="-249487" lvl="1">
              <a:lnSpc>
                <a:spcPts val="3189"/>
              </a:lnSpc>
              <a:buFont typeface="Arial"/>
              <a:buChar char="•"/>
            </a:pPr>
            <a:r>
              <a:rPr lang="en-US" sz="2311">
                <a:solidFill>
                  <a:srgbClr val="000000"/>
                </a:solidFill>
                <a:latin typeface="Open Sans 1"/>
              </a:rPr>
              <a:t>Tidak Ada Data Duplikat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99764" y="9590058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56926" y="3071834"/>
            <a:ext cx="7860555" cy="5735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5"/>
              </a:lnSpc>
            </a:pPr>
            <a:r>
              <a:rPr lang="en-US" sz="2311">
                <a:solidFill>
                  <a:srgbClr val="5DA4E2"/>
                </a:solidFill>
                <a:latin typeface="Open Sans 1 Bold"/>
              </a:rPr>
              <a:t>Temuan yang perlu dilakukan penanganan:</a:t>
            </a:r>
          </a:p>
          <a:p>
            <a:pPr algn="just">
              <a:lnSpc>
                <a:spcPts val="4945"/>
              </a:lnSpc>
            </a:pPr>
            <a:r>
              <a:rPr lang="en-US" sz="2311">
                <a:solidFill>
                  <a:srgbClr val="5DA4E2"/>
                </a:solidFill>
                <a:latin typeface="Open Sans 1 Bold"/>
              </a:rPr>
              <a:t>CategoryA</a:t>
            </a:r>
          </a:p>
          <a:p>
            <a:pPr algn="just" marL="997947" indent="-332649" lvl="2">
              <a:lnSpc>
                <a:spcPts val="3189"/>
              </a:lnSpc>
              <a:buFont typeface="Arial"/>
              <a:buChar char="⚬"/>
            </a:pPr>
            <a:r>
              <a:rPr lang="en-US" sz="2311">
                <a:solidFill>
                  <a:srgbClr val="5DA4E2"/>
                </a:solidFill>
                <a:latin typeface="Open Sans 1"/>
              </a:rPr>
              <a:t>Train : 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167 nilai unik</a:t>
            </a:r>
          </a:p>
          <a:p>
            <a:pPr algn="just" marL="997947" indent="-332649" lvl="2">
              <a:lnSpc>
                <a:spcPts val="3189"/>
              </a:lnSpc>
              <a:buFont typeface="Arial"/>
              <a:buChar char="⚬"/>
            </a:pPr>
            <a:r>
              <a:rPr lang="en-US" sz="2311">
                <a:solidFill>
                  <a:srgbClr val="5DA4E2"/>
                </a:solidFill>
                <a:latin typeface="Open Sans 1"/>
              </a:rPr>
              <a:t>Test : 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140 nilai unik</a:t>
            </a:r>
          </a:p>
          <a:p>
            <a:pPr algn="just">
              <a:lnSpc>
                <a:spcPts val="3189"/>
              </a:lnSpc>
            </a:pPr>
          </a:p>
          <a:p>
            <a:pPr algn="just">
              <a:lnSpc>
                <a:spcPts val="4391"/>
              </a:lnSpc>
            </a:pPr>
            <a:r>
              <a:rPr lang="en-US" sz="2311">
                <a:solidFill>
                  <a:srgbClr val="5DA4E2"/>
                </a:solidFill>
                <a:latin typeface="Open Sans 1 Bold"/>
              </a:rPr>
              <a:t>C</a:t>
            </a:r>
            <a:r>
              <a:rPr lang="en-US" sz="2311">
                <a:solidFill>
                  <a:srgbClr val="5DA4E2"/>
                </a:solidFill>
                <a:latin typeface="Open Sans 1 Bold"/>
              </a:rPr>
              <a:t>ategoryC</a:t>
            </a:r>
          </a:p>
          <a:p>
            <a:pPr algn="just" marL="997947" indent="-332649" lvl="2">
              <a:lnSpc>
                <a:spcPts val="3189"/>
              </a:lnSpc>
              <a:buFont typeface="Arial"/>
              <a:buChar char="⚬"/>
            </a:pPr>
            <a:r>
              <a:rPr lang="en-US" sz="2311">
                <a:solidFill>
                  <a:srgbClr val="5DA4E2"/>
                </a:solidFill>
                <a:latin typeface="Open Sans 1"/>
              </a:rPr>
              <a:t>Train : 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2.212 nilai unik</a:t>
            </a:r>
          </a:p>
          <a:p>
            <a:pPr algn="just" marL="997947" indent="-332649" lvl="2">
              <a:lnSpc>
                <a:spcPts val="3189"/>
              </a:lnSpc>
              <a:buFont typeface="Arial"/>
              <a:buChar char="⚬"/>
            </a:pPr>
            <a:r>
              <a:rPr lang="en-US" sz="2311">
                <a:solidFill>
                  <a:srgbClr val="5DA4E2"/>
                </a:solidFill>
                <a:latin typeface="Open Sans 1"/>
              </a:rPr>
              <a:t>Test : 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1.755 nilai un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ik</a:t>
            </a:r>
          </a:p>
          <a:p>
            <a:pPr algn="just">
              <a:lnSpc>
                <a:spcPts val="3189"/>
              </a:lnSpc>
            </a:pPr>
          </a:p>
          <a:p>
            <a:pPr algn="just">
              <a:lnSpc>
                <a:spcPts val="4483"/>
              </a:lnSpc>
            </a:pPr>
            <a:r>
              <a:rPr lang="en-US" sz="2311">
                <a:solidFill>
                  <a:srgbClr val="5DA4E2"/>
                </a:solidFill>
                <a:latin typeface="Open Sans 1 Bold"/>
              </a:rPr>
              <a:t>CategoryE</a:t>
            </a:r>
          </a:p>
          <a:p>
            <a:pPr algn="just" marL="997947" indent="-332649" lvl="2">
              <a:lnSpc>
                <a:spcPts val="3189"/>
              </a:lnSpc>
              <a:buFont typeface="Arial"/>
              <a:buChar char="⚬"/>
            </a:pPr>
            <a:r>
              <a:rPr lang="en-US" sz="2311">
                <a:solidFill>
                  <a:srgbClr val="5DA4E2"/>
                </a:solidFill>
                <a:latin typeface="Open Sans 1"/>
              </a:rPr>
              <a:t>Train :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 25 nilai unik</a:t>
            </a:r>
          </a:p>
          <a:p>
            <a:pPr algn="just" marL="997947" indent="-332649" lvl="2">
              <a:lnSpc>
                <a:spcPts val="3189"/>
              </a:lnSpc>
              <a:buFont typeface="Arial"/>
              <a:buChar char="⚬"/>
            </a:pPr>
            <a:r>
              <a:rPr lang="en-US" sz="2311">
                <a:solidFill>
                  <a:srgbClr val="5DA4E2"/>
                </a:solidFill>
                <a:latin typeface="Open Sans 1"/>
              </a:rPr>
              <a:t>Test : 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25 nilai unik</a:t>
            </a:r>
          </a:p>
          <a:p>
            <a:pPr algn="just">
              <a:lnSpc>
                <a:spcPts val="318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680041">
            <a:off x="-372000" y="-3652346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53864">
            <a:off x="-4238599" y="-5671719"/>
            <a:ext cx="6174610" cy="10282705"/>
          </a:xfrm>
          <a:custGeom>
            <a:avLst/>
            <a:gdLst/>
            <a:ahLst/>
            <a:cxnLst/>
            <a:rect r="r" b="b" t="t" l="l"/>
            <a:pathLst>
              <a:path h="10282705" w="6174610">
                <a:moveTo>
                  <a:pt x="0" y="0"/>
                </a:moveTo>
                <a:lnTo>
                  <a:pt x="6174610" y="0"/>
                </a:lnTo>
                <a:lnTo>
                  <a:pt x="6174610" y="10282705"/>
                </a:lnTo>
                <a:lnTo>
                  <a:pt x="0" y="102827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1298" t="0" r="-347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2963" y="3314655"/>
            <a:ext cx="836692" cy="1136249"/>
          </a:xfrm>
          <a:custGeom>
            <a:avLst/>
            <a:gdLst/>
            <a:ahLst/>
            <a:cxnLst/>
            <a:rect r="r" b="b" t="t" l="l"/>
            <a:pathLst>
              <a:path h="1136249" w="836692">
                <a:moveTo>
                  <a:pt x="0" y="0"/>
                </a:moveTo>
                <a:lnTo>
                  <a:pt x="836692" y="0"/>
                </a:lnTo>
                <a:lnTo>
                  <a:pt x="836692" y="1136249"/>
                </a:lnTo>
                <a:lnTo>
                  <a:pt x="0" y="1136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26522" y="1742482"/>
            <a:ext cx="9124181" cy="6802035"/>
          </a:xfrm>
          <a:custGeom>
            <a:avLst/>
            <a:gdLst/>
            <a:ahLst/>
            <a:cxnLst/>
            <a:rect r="r" b="b" t="t" l="l"/>
            <a:pathLst>
              <a:path h="6802035" w="9124181">
                <a:moveTo>
                  <a:pt x="0" y="0"/>
                </a:moveTo>
                <a:lnTo>
                  <a:pt x="9124180" y="0"/>
                </a:lnTo>
                <a:lnTo>
                  <a:pt x="9124180" y="6802036"/>
                </a:lnTo>
                <a:lnTo>
                  <a:pt x="0" y="6802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3256" y="9544073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3575" y="3687129"/>
            <a:ext cx="5796832" cy="68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49"/>
              </a:lnSpc>
              <a:spcBef>
                <a:spcPct val="0"/>
              </a:spcBef>
            </a:pPr>
            <a:r>
              <a:rPr lang="en-US" sz="4021">
                <a:solidFill>
                  <a:srgbClr val="5DA4E2"/>
                </a:solidFill>
                <a:latin typeface="Archivo Black"/>
              </a:rPr>
              <a:t>MISSING 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7124" y="4515146"/>
            <a:ext cx="4890243" cy="215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6"/>
              </a:lnSpc>
            </a:pPr>
            <a:r>
              <a:rPr lang="en-US" sz="2033">
                <a:solidFill>
                  <a:srgbClr val="1B75BC"/>
                </a:solidFill>
                <a:latin typeface="Open Sans 1 Bold"/>
              </a:rPr>
              <a:t>FeatureF</a:t>
            </a:r>
          </a:p>
          <a:p>
            <a:pPr algn="just" marL="439024" indent="-219512" lvl="1">
              <a:lnSpc>
                <a:spcPts val="2846"/>
              </a:lnSpc>
              <a:buFont typeface="Arial"/>
              <a:buChar char="•"/>
            </a:pPr>
            <a:r>
              <a:rPr lang="en-US" sz="2033">
                <a:solidFill>
                  <a:srgbClr val="000000"/>
                </a:solidFill>
                <a:latin typeface="Open Sans 1"/>
              </a:rPr>
              <a:t>Satu-satunya kolom yang tidak  Missing Value</a:t>
            </a:r>
          </a:p>
          <a:p>
            <a:pPr algn="just">
              <a:lnSpc>
                <a:spcPts val="2846"/>
              </a:lnSpc>
            </a:pPr>
          </a:p>
          <a:p>
            <a:pPr algn="just">
              <a:lnSpc>
                <a:spcPts val="2846"/>
              </a:lnSpc>
            </a:pPr>
            <a:r>
              <a:rPr lang="en-US" sz="2033">
                <a:solidFill>
                  <a:srgbClr val="1B75BC"/>
                </a:solidFill>
                <a:latin typeface="Open Sans 1 Bold"/>
              </a:rPr>
              <a:t>Kolom Numerik Lainnya</a:t>
            </a:r>
          </a:p>
          <a:p>
            <a:pPr algn="just" marL="439024" indent="-219512" lvl="1">
              <a:lnSpc>
                <a:spcPts val="2846"/>
              </a:lnSpc>
              <a:buFont typeface="Arial"/>
              <a:buChar char="•"/>
            </a:pPr>
            <a:r>
              <a:rPr lang="en-US" sz="2033">
                <a:solidFill>
                  <a:srgbClr val="000000"/>
                </a:solidFill>
                <a:latin typeface="Open Sans 1"/>
              </a:rPr>
              <a:t>Missing Value : 0,5% (64 data)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20091" y="2795384"/>
            <a:ext cx="13636445" cy="5237661"/>
          </a:xfrm>
          <a:custGeom>
            <a:avLst/>
            <a:gdLst/>
            <a:ahLst/>
            <a:cxnLst/>
            <a:rect r="r" b="b" t="t" l="l"/>
            <a:pathLst>
              <a:path h="5237661" w="13636445">
                <a:moveTo>
                  <a:pt x="0" y="0"/>
                </a:moveTo>
                <a:lnTo>
                  <a:pt x="13636444" y="0"/>
                </a:lnTo>
                <a:lnTo>
                  <a:pt x="13636444" y="5237661"/>
                </a:lnTo>
                <a:lnTo>
                  <a:pt x="0" y="5237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5" t="-1752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55166" y="1403226"/>
            <a:ext cx="6015768" cy="71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3"/>
              </a:lnSpc>
              <a:spcBef>
                <a:spcPct val="0"/>
              </a:spcBef>
            </a:pPr>
            <a:r>
              <a:rPr lang="en-US" sz="4183">
                <a:solidFill>
                  <a:srgbClr val="5DA4E2"/>
                </a:solidFill>
                <a:latin typeface="Archivo Black"/>
              </a:rPr>
              <a:t>DISTRIBUSI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-1171028" y="8039174"/>
            <a:ext cx="5669664" cy="3189186"/>
            <a:chOff x="0" y="0"/>
            <a:chExt cx="6089457" cy="34253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111" r="0" b="-12111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43054" y="9126826"/>
            <a:ext cx="4536606" cy="139924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78734" y="-191844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82936" y="9126826"/>
            <a:ext cx="4536606" cy="139924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393195" y="4295"/>
            <a:ext cx="6174610" cy="10282705"/>
          </a:xfrm>
          <a:custGeom>
            <a:avLst/>
            <a:gdLst/>
            <a:ahLst/>
            <a:cxnLst/>
            <a:rect r="r" b="b" t="t" l="l"/>
            <a:pathLst>
              <a:path h="10282705" w="6174610">
                <a:moveTo>
                  <a:pt x="0" y="0"/>
                </a:moveTo>
                <a:lnTo>
                  <a:pt x="6174610" y="0"/>
                </a:lnTo>
                <a:lnTo>
                  <a:pt x="6174610" y="10282705"/>
                </a:lnTo>
                <a:lnTo>
                  <a:pt x="0" y="10282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8028" t="0" r="-9802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68558" y="1699981"/>
            <a:ext cx="11180215" cy="642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311">
                <a:solidFill>
                  <a:srgbClr val="5DA4E2"/>
                </a:solidFill>
                <a:latin typeface="Open Sans 1 Bold"/>
              </a:rPr>
              <a:t>Berdasarkan EDA yang telah dilakukan, maka akan dilakukan seleksi fitur</a:t>
            </a:r>
          </a:p>
          <a:p>
            <a:pPr algn="just">
              <a:lnSpc>
                <a:spcPts val="3189"/>
              </a:lnSpc>
            </a:pPr>
          </a:p>
          <a:p>
            <a:pPr algn="just" marL="498974" indent="-249487" lvl="1">
              <a:lnSpc>
                <a:spcPts val="3189"/>
              </a:lnSpc>
              <a:buFont typeface="Arial"/>
              <a:buChar char="•"/>
            </a:pPr>
            <a:r>
              <a:rPr lang="en-US" sz="2311">
                <a:solidFill>
                  <a:srgbClr val="5DA4E2"/>
                </a:solidFill>
                <a:latin typeface="Open Sans 1 Bold"/>
              </a:rPr>
              <a:t>Fitur yang Dibuang:</a:t>
            </a:r>
            <a:r>
              <a:rPr lang="en-US" sz="2311">
                <a:solidFill>
                  <a:srgbClr val="5DA4E2"/>
                </a:solidFill>
                <a:latin typeface="Open Sans 1"/>
              </a:rPr>
              <a:t> 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CategoryA, CategoryC, CategoryE</a:t>
            </a:r>
          </a:p>
          <a:p>
            <a:pPr algn="just" marL="498974" indent="-249487" lvl="1">
              <a:lnSpc>
                <a:spcPts val="3189"/>
              </a:lnSpc>
              <a:buFont typeface="Arial"/>
              <a:buChar char="•"/>
            </a:pPr>
            <a:r>
              <a:rPr lang="en-US" sz="2311">
                <a:solidFill>
                  <a:srgbClr val="5DA4E2"/>
                </a:solidFill>
                <a:latin typeface="Open Sans 1 Bold"/>
              </a:rPr>
              <a:t>Alasan:</a:t>
            </a:r>
          </a:p>
          <a:p>
            <a:pPr algn="just" marL="498974" indent="-249487" lvl="1">
              <a:lnSpc>
                <a:spcPts val="3189"/>
              </a:lnSpc>
              <a:buAutoNum type="arabicPeriod" startAt="1"/>
            </a:pPr>
            <a:r>
              <a:rPr lang="en-US" sz="2311">
                <a:solidFill>
                  <a:srgbClr val="5DA4E2"/>
                </a:solidFill>
                <a:latin typeface="Open Sans 1 Bold"/>
              </a:rPr>
              <a:t>Setelah penerapan </a:t>
            </a:r>
            <a:r>
              <a:rPr lang="en-US" sz="2311">
                <a:solidFill>
                  <a:srgbClr val="5DA4E2"/>
                </a:solidFill>
                <a:latin typeface="Open Sans 1 Bold"/>
              </a:rPr>
              <a:t>One-Hot Encoding:</a:t>
            </a:r>
          </a:p>
          <a:p>
            <a:pPr algn="just" marL="1496921" indent="-374230" lvl="3">
              <a:lnSpc>
                <a:spcPts val="3189"/>
              </a:lnSpc>
              <a:buFont typeface="Arial"/>
              <a:buChar char="￭"/>
            </a:pPr>
            <a:r>
              <a:rPr lang="en-US" sz="2311">
                <a:solidFill>
                  <a:srgbClr val="000000"/>
                </a:solidFill>
                <a:latin typeface="Open Sans 1"/>
              </a:rPr>
              <a:t>Menghasilkan jumlah kolom yang banyak</a:t>
            </a:r>
          </a:p>
          <a:p>
            <a:pPr algn="just" marL="1496921" indent="-374230" lvl="3">
              <a:lnSpc>
                <a:spcPts val="3189"/>
              </a:lnSpc>
              <a:buFont typeface="Arial"/>
              <a:buChar char="￭"/>
            </a:pPr>
            <a:r>
              <a:rPr lang="en-US" sz="2311">
                <a:solidFill>
                  <a:srgbClr val="000000"/>
                </a:solidFill>
                <a:latin typeface="Open Sans 1"/>
              </a:rPr>
              <a:t>Men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ingkatkan waktu komputasi</a:t>
            </a:r>
          </a:p>
          <a:p>
            <a:pPr algn="just" marL="1496921" indent="-374230" lvl="3">
              <a:lnSpc>
                <a:spcPts val="3374"/>
              </a:lnSpc>
              <a:buFont typeface="Arial"/>
              <a:buChar char="￭"/>
            </a:pPr>
            <a:r>
              <a:rPr lang="en-US" sz="2311">
                <a:solidFill>
                  <a:srgbClr val="000000"/>
                </a:solidFill>
                <a:latin typeface="Open Sans 1"/>
              </a:rPr>
              <a:t>Risiko overfitting karena terlalu banyak fitur</a:t>
            </a:r>
          </a:p>
          <a:p>
            <a:pPr algn="just">
              <a:lnSpc>
                <a:spcPts val="3374"/>
              </a:lnSpc>
            </a:pPr>
          </a:p>
          <a:p>
            <a:pPr algn="just">
              <a:lnSpc>
                <a:spcPts val="3189"/>
              </a:lnSpc>
            </a:pPr>
            <a:r>
              <a:rPr lang="en-US" sz="2311">
                <a:solidFill>
                  <a:srgbClr val="5DA4E2"/>
                </a:solidFill>
                <a:latin typeface="Open Sans 1"/>
              </a:rPr>
              <a:t>  2. </a:t>
            </a:r>
            <a:r>
              <a:rPr lang="en-US" sz="2311">
                <a:solidFill>
                  <a:srgbClr val="5DA4E2"/>
                </a:solidFill>
                <a:latin typeface="Open Sans 1 Bold"/>
              </a:rPr>
              <a:t>Perbedaan Antara Train dan Test:</a:t>
            </a:r>
          </a:p>
          <a:p>
            <a:pPr algn="just" marL="1496921" indent="-374230" lvl="3">
              <a:lnSpc>
                <a:spcPts val="3189"/>
              </a:lnSpc>
              <a:buFont typeface="Arial"/>
              <a:buChar char="￭"/>
            </a:pPr>
            <a:r>
              <a:rPr lang="en-US" sz="2311">
                <a:solidFill>
                  <a:srgbClr val="000000"/>
                </a:solidFill>
                <a:latin typeface="Open Sans 1"/>
              </a:rPr>
              <a:t>Nilai unik berbeda antara train dan test</a:t>
            </a:r>
          </a:p>
          <a:p>
            <a:pPr algn="just" marL="1496921" indent="-374230" lvl="3">
              <a:lnSpc>
                <a:spcPts val="3189"/>
              </a:lnSpc>
              <a:buFont typeface="Arial"/>
              <a:buChar char="￭"/>
            </a:pPr>
            <a:r>
              <a:rPr lang="en-US" sz="2311">
                <a:solidFill>
                  <a:srgbClr val="000000"/>
                </a:solidFill>
                <a:latin typeface="Open Sans 1"/>
              </a:rPr>
              <a:t>Model yang dilatih mung</a:t>
            </a:r>
            <a:r>
              <a:rPr lang="en-US" sz="2311">
                <a:solidFill>
                  <a:srgbClr val="000000"/>
                </a:solidFill>
                <a:latin typeface="Open Sans 1"/>
              </a:rPr>
              <a:t>kin tidak dapat menggeneralisasi dengan baik</a:t>
            </a:r>
          </a:p>
          <a:p>
            <a:pPr algn="just">
              <a:lnSpc>
                <a:spcPts val="3189"/>
              </a:lnSpc>
            </a:pPr>
          </a:p>
          <a:p>
            <a:pPr algn="just">
              <a:lnSpc>
                <a:spcPts val="3189"/>
              </a:lnSpc>
            </a:pPr>
            <a:r>
              <a:rPr lang="en-US" sz="2311">
                <a:solidFill>
                  <a:srgbClr val="5DA4E2"/>
                </a:solidFill>
                <a:latin typeface="Open Sans 1"/>
              </a:rPr>
              <a:t>  3. </a:t>
            </a:r>
            <a:r>
              <a:rPr lang="en-US" sz="2311">
                <a:solidFill>
                  <a:srgbClr val="5DA4E2"/>
                </a:solidFill>
                <a:latin typeface="Open Sans 1 Bold"/>
              </a:rPr>
              <a:t>Tantangan Deployment:</a:t>
            </a:r>
          </a:p>
          <a:p>
            <a:pPr algn="just" marL="1496921" indent="-374230" lvl="3">
              <a:lnSpc>
                <a:spcPts val="3189"/>
              </a:lnSpc>
              <a:buFont typeface="Arial"/>
              <a:buChar char="￭"/>
            </a:pPr>
            <a:r>
              <a:rPr lang="en-US" sz="2311">
                <a:solidFill>
                  <a:srgbClr val="000000"/>
                </a:solidFill>
                <a:latin typeface="Open Sans 1"/>
              </a:rPr>
              <a:t>Penanganan input di Streamlit untuk banyak fitur menjadi tidak efisien</a:t>
            </a:r>
          </a:p>
          <a:p>
            <a:pPr algn="just">
              <a:lnSpc>
                <a:spcPts val="318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999764" y="9590058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3083028" y="620019"/>
          <a:ext cx="7315200" cy="9144000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439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Archivo Black"/>
                        </a:rPr>
                        <a:t>Kolom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Archivo Black"/>
                        </a:rPr>
                        <a:t>Jumlah_Outliers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Archivo Black"/>
                        </a:rPr>
                        <a:t>Persentase_Outliers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featureA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6200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47.6%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featureB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4387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33.7%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featureC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2401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18.4%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featureD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6112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47.0%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featureE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2578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19.8%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featureF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590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4.5%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featureG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0.0%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featureH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2930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22.5%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featureI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0.0%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compositionA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715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5.5%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compositionB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26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0.2%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compositionC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416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3.2%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compositionD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623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4.7%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compositionE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6037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46.4%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compositionF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4380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33.6%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compositionG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2683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20.6%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compositionH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3143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24.1%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compositionI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485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3.7%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compositionJ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3716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559F"/>
                          </a:solidFill>
                          <a:latin typeface="Open Sans 1"/>
                        </a:rPr>
                        <a:t>28.5%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3" id="13"/>
          <p:cNvSpPr/>
          <p:nvPr/>
        </p:nvSpPr>
        <p:spPr>
          <a:xfrm flipH="false" flipV="false" rot="0">
            <a:off x="12192870" y="3978676"/>
            <a:ext cx="4546395" cy="3387064"/>
          </a:xfrm>
          <a:custGeom>
            <a:avLst/>
            <a:gdLst/>
            <a:ahLst/>
            <a:cxnLst/>
            <a:rect r="r" b="b" t="t" l="l"/>
            <a:pathLst>
              <a:path h="3387064" w="4546395">
                <a:moveTo>
                  <a:pt x="0" y="0"/>
                </a:moveTo>
                <a:lnTo>
                  <a:pt x="4546395" y="0"/>
                </a:lnTo>
                <a:lnTo>
                  <a:pt x="4546395" y="3387064"/>
                </a:lnTo>
                <a:lnTo>
                  <a:pt x="0" y="3387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12741" y="3080283"/>
            <a:ext cx="601576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OUTLIERS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192870" y="7365740"/>
            <a:ext cx="4546395" cy="504854"/>
          </a:xfrm>
          <a:custGeom>
            <a:avLst/>
            <a:gdLst/>
            <a:ahLst/>
            <a:cxnLst/>
            <a:rect r="r" b="b" t="t" l="l"/>
            <a:pathLst>
              <a:path h="504854" w="4546395">
                <a:moveTo>
                  <a:pt x="0" y="0"/>
                </a:moveTo>
                <a:lnTo>
                  <a:pt x="4546395" y="0"/>
                </a:lnTo>
                <a:lnTo>
                  <a:pt x="4546395" y="504854"/>
                </a:lnTo>
                <a:lnTo>
                  <a:pt x="0" y="504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57" t="-86495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1171028" y="8039174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-98184" t="-51103" r="-41729" b="-13332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51196" y="2473355"/>
            <a:ext cx="7711854" cy="6135249"/>
          </a:xfrm>
          <a:custGeom>
            <a:avLst/>
            <a:gdLst/>
            <a:ahLst/>
            <a:cxnLst/>
            <a:rect r="r" b="b" t="t" l="l"/>
            <a:pathLst>
              <a:path h="6135249" w="7711854">
                <a:moveTo>
                  <a:pt x="0" y="0"/>
                </a:moveTo>
                <a:lnTo>
                  <a:pt x="7711854" y="0"/>
                </a:lnTo>
                <a:lnTo>
                  <a:pt x="7711854" y="6135249"/>
                </a:lnTo>
                <a:lnTo>
                  <a:pt x="0" y="61352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62097" y="2467769"/>
            <a:ext cx="7711854" cy="6135249"/>
          </a:xfrm>
          <a:custGeom>
            <a:avLst/>
            <a:gdLst/>
            <a:ahLst/>
            <a:cxnLst/>
            <a:rect r="r" b="b" t="t" l="l"/>
            <a:pathLst>
              <a:path h="6135249" w="7711854">
                <a:moveTo>
                  <a:pt x="0" y="0"/>
                </a:moveTo>
                <a:lnTo>
                  <a:pt x="7711854" y="0"/>
                </a:lnTo>
                <a:lnTo>
                  <a:pt x="7711854" y="6135248"/>
                </a:lnTo>
                <a:lnTo>
                  <a:pt x="0" y="61352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155166" y="1218821"/>
            <a:ext cx="601576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KORELASI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9946" y="8945696"/>
            <a:ext cx="5905656" cy="42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7"/>
              </a:lnSpc>
              <a:spcBef>
                <a:spcPct val="0"/>
              </a:spcBef>
            </a:pPr>
            <a:r>
              <a:rPr lang="en-US" sz="1282">
                <a:solidFill>
                  <a:srgbClr val="000000"/>
                </a:solidFill>
                <a:latin typeface="Open Sans 2"/>
              </a:rPr>
              <a:t>Korelasi postif yang tertinggi terdapat pada fitur unit. padahal fitur unit merupakan fitur kategorik sebelumnya.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82254" y="8945917"/>
            <a:ext cx="5946256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9"/>
              </a:lnSpc>
              <a:spcBef>
                <a:spcPct val="0"/>
              </a:spcBef>
            </a:pPr>
            <a:r>
              <a:rPr lang="en-US" sz="1299">
                <a:solidFill>
                  <a:srgbClr val="000000"/>
                </a:solidFill>
                <a:latin typeface="Open Sans 1"/>
              </a:rPr>
              <a:t>beberapa fitur numerik yang memang bertipe data numerik dari sebelumnya ditemukan memiliki korelasi rendah dengan result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91102" y="5880950"/>
            <a:ext cx="2740646" cy="668271"/>
          </a:xfrm>
          <a:custGeom>
            <a:avLst/>
            <a:gdLst/>
            <a:ahLst/>
            <a:cxnLst/>
            <a:rect r="r" b="b" t="t" l="l"/>
            <a:pathLst>
              <a:path h="668271" w="2740646">
                <a:moveTo>
                  <a:pt x="0" y="0"/>
                </a:moveTo>
                <a:lnTo>
                  <a:pt x="2740646" y="0"/>
                </a:lnTo>
                <a:lnTo>
                  <a:pt x="2740646" y="668271"/>
                </a:lnTo>
                <a:lnTo>
                  <a:pt x="0" y="668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385" r="0" b="-17699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91102" y="2716802"/>
            <a:ext cx="2801714" cy="2893610"/>
            <a:chOff x="0" y="0"/>
            <a:chExt cx="6350000" cy="6558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8918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19527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497772" y="7594505"/>
            <a:ext cx="3572451" cy="707507"/>
          </a:xfrm>
          <a:custGeom>
            <a:avLst/>
            <a:gdLst/>
            <a:ahLst/>
            <a:cxnLst/>
            <a:rect r="r" b="b" t="t" l="l"/>
            <a:pathLst>
              <a:path h="707507" w="3572451">
                <a:moveTo>
                  <a:pt x="0" y="0"/>
                </a:moveTo>
                <a:lnTo>
                  <a:pt x="3572451" y="0"/>
                </a:lnTo>
                <a:lnTo>
                  <a:pt x="3572451" y="707507"/>
                </a:lnTo>
                <a:lnTo>
                  <a:pt x="0" y="707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9695" r="0" b="-64902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800891" y="4244577"/>
            <a:ext cx="2966214" cy="3063505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0" t="-14451" r="0" b="-1445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19527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226814" y="6705823"/>
            <a:ext cx="3065808" cy="689647"/>
          </a:xfrm>
          <a:custGeom>
            <a:avLst/>
            <a:gdLst/>
            <a:ahLst/>
            <a:cxnLst/>
            <a:rect r="r" b="b" t="t" l="l"/>
            <a:pathLst>
              <a:path h="689647" w="3065808">
                <a:moveTo>
                  <a:pt x="0" y="0"/>
                </a:moveTo>
                <a:lnTo>
                  <a:pt x="3065808" y="0"/>
                </a:lnTo>
                <a:lnTo>
                  <a:pt x="3065808" y="689647"/>
                </a:lnTo>
                <a:lnTo>
                  <a:pt x="0" y="689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5142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251136" y="3440462"/>
            <a:ext cx="2891334" cy="2986170"/>
            <a:chOff x="0" y="0"/>
            <a:chExt cx="6350000" cy="6558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0" t="-57499" r="0" b="-57499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19527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4694920" y="5982163"/>
            <a:ext cx="3065808" cy="689647"/>
          </a:xfrm>
          <a:custGeom>
            <a:avLst/>
            <a:gdLst/>
            <a:ahLst/>
            <a:cxnLst/>
            <a:rect r="r" b="b" t="t" l="l"/>
            <a:pathLst>
              <a:path h="689647" w="3065808">
                <a:moveTo>
                  <a:pt x="0" y="0"/>
                </a:moveTo>
                <a:lnTo>
                  <a:pt x="3065808" y="0"/>
                </a:lnTo>
                <a:lnTo>
                  <a:pt x="3065808" y="689647"/>
                </a:lnTo>
                <a:lnTo>
                  <a:pt x="0" y="689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5142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719242" y="2716802"/>
            <a:ext cx="2891334" cy="2986170"/>
            <a:chOff x="0" y="0"/>
            <a:chExt cx="6350000" cy="65582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9"/>
              <a:stretch>
                <a:fillRect l="-29166" t="-88843" r="-17224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19527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-10800000">
            <a:off x="4440947" y="6727200"/>
            <a:ext cx="2740646" cy="668271"/>
          </a:xfrm>
          <a:custGeom>
            <a:avLst/>
            <a:gdLst/>
            <a:ahLst/>
            <a:cxnLst/>
            <a:rect r="r" b="b" t="t" l="l"/>
            <a:pathLst>
              <a:path h="668271" w="2740646">
                <a:moveTo>
                  <a:pt x="0" y="0"/>
                </a:moveTo>
                <a:lnTo>
                  <a:pt x="2740646" y="0"/>
                </a:lnTo>
                <a:lnTo>
                  <a:pt x="2740646" y="668270"/>
                </a:lnTo>
                <a:lnTo>
                  <a:pt x="0" y="668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385" r="0" b="-17699"/>
            </a:stretch>
          </a:blipFill>
        </p:spPr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440947" y="3563051"/>
            <a:ext cx="2801714" cy="2893610"/>
            <a:chOff x="0" y="0"/>
            <a:chExt cx="6350000" cy="65582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-29107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19527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-1188609">
            <a:off x="12239943" y="772172"/>
            <a:ext cx="914746" cy="1323975"/>
          </a:xfrm>
          <a:custGeom>
            <a:avLst/>
            <a:gdLst/>
            <a:ahLst/>
            <a:cxnLst/>
            <a:rect r="r" b="b" t="t" l="l"/>
            <a:pathLst>
              <a:path h="1323975" w="914746">
                <a:moveTo>
                  <a:pt x="0" y="0"/>
                </a:moveTo>
                <a:lnTo>
                  <a:pt x="914746" y="0"/>
                </a:lnTo>
                <a:lnTo>
                  <a:pt x="914746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32922" y="6016827"/>
            <a:ext cx="2657006" cy="36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2231" spc="60">
                <a:solidFill>
                  <a:srgbClr val="FFFFF4"/>
                </a:solidFill>
                <a:latin typeface="Balsamiq Sans Bold"/>
              </a:rPr>
              <a:t>Sajida I’tikafah 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58993" y="7740037"/>
            <a:ext cx="3160403" cy="38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362" spc="63">
                <a:solidFill>
                  <a:srgbClr val="4B1D00"/>
                </a:solidFill>
                <a:latin typeface="Balsamiq Sans Bold"/>
              </a:rPr>
              <a:t>Sudiksa Temaja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94293" y="6837435"/>
            <a:ext cx="2741997" cy="38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2302" spc="62">
                <a:solidFill>
                  <a:srgbClr val="FFFFF4"/>
                </a:solidFill>
                <a:latin typeface="Balsamiq Sans Bold"/>
              </a:rPr>
              <a:t>Arnold Eron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762399" y="6113775"/>
            <a:ext cx="2741997" cy="38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2302" spc="62">
                <a:solidFill>
                  <a:srgbClr val="FFFFF4"/>
                </a:solidFill>
                <a:latin typeface="Balsamiq Sans Bold"/>
              </a:rPr>
              <a:t>Lu’luatul 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921891" y="1348435"/>
            <a:ext cx="9308329" cy="79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7"/>
              </a:lnSpc>
              <a:spcBef>
                <a:spcPct val="0"/>
              </a:spcBef>
            </a:pPr>
            <a:r>
              <a:rPr lang="en-US" sz="4686">
                <a:solidFill>
                  <a:srgbClr val="5DA4E2"/>
                </a:solidFill>
                <a:latin typeface="Archivo Black"/>
              </a:rPr>
              <a:t>OUR BEST TEAM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21891" y="2119960"/>
            <a:ext cx="9308329" cy="79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7"/>
              </a:lnSpc>
              <a:spcBef>
                <a:spcPct val="0"/>
              </a:spcBef>
            </a:pPr>
            <a:r>
              <a:rPr lang="en-US" sz="4686">
                <a:solidFill>
                  <a:srgbClr val="5DA4E2"/>
                </a:solidFill>
                <a:latin typeface="Archivo Black"/>
              </a:rPr>
              <a:t>KELOMPOK 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6689100"/>
            <a:ext cx="3059822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>
                <a:solidFill>
                  <a:srgbClr val="5DA4E2"/>
                </a:solidFill>
                <a:latin typeface="Open Sans 2 Bold"/>
              </a:rPr>
              <a:t>Analyst</a:t>
            </a:r>
          </a:p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>
                <a:solidFill>
                  <a:srgbClr val="5DA4E2"/>
                </a:solidFill>
                <a:latin typeface="Open Sans 2 Bold"/>
              </a:rPr>
              <a:t>Universitas Pendidikan Indonesia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281359" y="7624070"/>
            <a:ext cx="3059822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>
                <a:solidFill>
                  <a:srgbClr val="5DA4E2"/>
                </a:solidFill>
                <a:latin typeface="Open Sans 2 Bold"/>
              </a:rPr>
              <a:t>Visualizer</a:t>
            </a:r>
          </a:p>
          <a:p>
            <a:pPr algn="ctr">
              <a:lnSpc>
                <a:spcPts val="2774"/>
              </a:lnSpc>
            </a:pPr>
            <a:r>
              <a:rPr lang="en-US" sz="2010">
                <a:solidFill>
                  <a:srgbClr val="5DA4E2"/>
                </a:solidFill>
                <a:latin typeface="Open Sans 2 Bold"/>
              </a:rPr>
              <a:t>Universitas Bosowa</a:t>
            </a:r>
          </a:p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>
                <a:solidFill>
                  <a:srgbClr val="5DA4E2"/>
                </a:solidFill>
                <a:latin typeface="Open Sans 2 Bold"/>
              </a:rPr>
              <a:t>Makassar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58993" y="8549662"/>
            <a:ext cx="3059822" cy="6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>
                <a:solidFill>
                  <a:srgbClr val="5DA4E2"/>
                </a:solidFill>
                <a:latin typeface="Open Sans 2 Bold"/>
              </a:rPr>
              <a:t>Leader</a:t>
            </a:r>
          </a:p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>
                <a:solidFill>
                  <a:srgbClr val="5DA4E2"/>
                </a:solidFill>
                <a:latin typeface="Open Sans 2 Bold"/>
              </a:rPr>
              <a:t>Universitas Udayana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84548" y="7686517"/>
            <a:ext cx="3059822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>
                <a:solidFill>
                  <a:srgbClr val="5DA4E2"/>
                </a:solidFill>
                <a:latin typeface="Open Sans 2 Bold"/>
              </a:rPr>
              <a:t>Modeller</a:t>
            </a:r>
          </a:p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>
                <a:solidFill>
                  <a:srgbClr val="5DA4E2"/>
                </a:solidFill>
                <a:latin typeface="Open Sans 2 Bold"/>
              </a:rPr>
              <a:t>Universitas Atma Jaya Yogyakarta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911747" y="6872998"/>
            <a:ext cx="3059822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>
                <a:solidFill>
                  <a:srgbClr val="5DA4E2"/>
                </a:solidFill>
                <a:latin typeface="Open Sans 2 Bold"/>
              </a:rPr>
              <a:t>Modeller</a:t>
            </a:r>
          </a:p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>
                <a:solidFill>
                  <a:srgbClr val="5DA4E2"/>
                </a:solidFill>
                <a:latin typeface="Open Sans 2 Bold"/>
              </a:rPr>
              <a:t>Universitas Trunojoyo Madura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231069" y="6855498"/>
            <a:ext cx="3160403" cy="38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362" spc="63">
                <a:solidFill>
                  <a:srgbClr val="FDFDFD"/>
                </a:solidFill>
                <a:latin typeface="Balsamiq Sans Bold"/>
              </a:rPr>
              <a:t>Aswin Setiawan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868080" y="7825328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580336" y="2541300"/>
            <a:ext cx="7371430" cy="5757499"/>
          </a:xfrm>
          <a:custGeom>
            <a:avLst/>
            <a:gdLst/>
            <a:ahLst/>
            <a:cxnLst/>
            <a:rect r="r" b="b" t="t" l="l"/>
            <a:pathLst>
              <a:path h="5757499" w="7371430">
                <a:moveTo>
                  <a:pt x="0" y="0"/>
                </a:moveTo>
                <a:lnTo>
                  <a:pt x="7371430" y="0"/>
                </a:lnTo>
                <a:lnTo>
                  <a:pt x="7371430" y="5757499"/>
                </a:lnTo>
                <a:lnTo>
                  <a:pt x="0" y="5757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2541300"/>
            <a:ext cx="7819964" cy="6135249"/>
          </a:xfrm>
          <a:custGeom>
            <a:avLst/>
            <a:gdLst/>
            <a:ahLst/>
            <a:cxnLst/>
            <a:rect r="r" b="b" t="t" l="l"/>
            <a:pathLst>
              <a:path h="6135249" w="7819964">
                <a:moveTo>
                  <a:pt x="0" y="0"/>
                </a:moveTo>
                <a:lnTo>
                  <a:pt x="7819964" y="0"/>
                </a:lnTo>
                <a:lnTo>
                  <a:pt x="7819964" y="6135248"/>
                </a:lnTo>
                <a:lnTo>
                  <a:pt x="0" y="61352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136116" y="975599"/>
            <a:ext cx="601576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KORELASI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422851" y="3450718"/>
          <a:ext cx="5442297" cy="4781550"/>
        </p:xfrm>
        <a:graphic>
          <a:graphicData uri="http://schemas.openxmlformats.org/drawingml/2006/table">
            <a:tbl>
              <a:tblPr/>
              <a:tblGrid>
                <a:gridCol w="2809907"/>
                <a:gridCol w="2632391"/>
              </a:tblGrid>
              <a:tr h="9505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Open Sans 2 Bold"/>
                        </a:rPr>
                        <a:t>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Open Sans 2 Bold"/>
                        </a:rPr>
                        <a:t>Korelasi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73"/>
                    </a:solidFill>
                  </a:tcPr>
                </a:tc>
              </a:tr>
              <a:tr h="8641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2"/>
                        </a:rPr>
                        <a:t>featureF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2"/>
                        </a:rPr>
                        <a:t>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1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2"/>
                        </a:rPr>
                        <a:t>featureH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2"/>
                        </a:rPr>
                        <a:t>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1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2"/>
                        </a:rPr>
                        <a:t>compositionA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2"/>
                        </a:rPr>
                        <a:t>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2"/>
                        </a:rPr>
                        <a:t>compositionF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2"/>
                        </a:rPr>
                        <a:t>NaN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2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6155166" y="1218821"/>
            <a:ext cx="601576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KORELASI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-514741" y="7097814"/>
            <a:ext cx="5669664" cy="3189186"/>
            <a:chOff x="0" y="0"/>
            <a:chExt cx="6089457" cy="34253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5"/>
              <a:stretch>
                <a:fillRect l="-98184" t="-51103" r="-41729" b="-133327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619750" y="2316700"/>
            <a:ext cx="7315200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5DA4E2"/>
                </a:solidFill>
                <a:latin typeface="Open Sans 1"/>
              </a:rPr>
              <a:t>Fitur Yang tidak memiliki korelasi dengan Results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735698" y="9126826"/>
            <a:ext cx="4536606" cy="139924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78734" y="-191844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575579" y="9126826"/>
            <a:ext cx="4536606" cy="139924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393195" y="4295"/>
            <a:ext cx="6174610" cy="10282705"/>
          </a:xfrm>
          <a:custGeom>
            <a:avLst/>
            <a:gdLst/>
            <a:ahLst/>
            <a:cxnLst/>
            <a:rect r="r" b="b" t="t" l="l"/>
            <a:pathLst>
              <a:path h="10282705" w="6174610">
                <a:moveTo>
                  <a:pt x="0" y="0"/>
                </a:moveTo>
                <a:lnTo>
                  <a:pt x="6174610" y="0"/>
                </a:lnTo>
                <a:lnTo>
                  <a:pt x="6174610" y="10282705"/>
                </a:lnTo>
                <a:lnTo>
                  <a:pt x="0" y="10282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8028" t="0" r="-9802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999764" y="9590058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29448" y="897978"/>
            <a:ext cx="5698334" cy="47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2941">
                <a:solidFill>
                  <a:srgbClr val="5DA4E2"/>
                </a:solidFill>
                <a:latin typeface="Open Sans 2 Bold"/>
              </a:rPr>
              <a:t>Korelasi NaN dalam Penelitian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67882" y="1487860"/>
            <a:ext cx="3802273" cy="81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5DA4E2"/>
                </a:solidFill>
                <a:latin typeface="Open Sans 2 Bold"/>
              </a:rPr>
              <a:t>Penyebab Korelasi NaN: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889249" y="2023538"/>
            <a:ext cx="4604891" cy="180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Adanya fitur dengan 1 Variasi Value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F</a:t>
            </a:r>
            <a:r>
              <a:rPr lang="en-US" sz="2199">
                <a:solidFill>
                  <a:srgbClr val="000000"/>
                </a:solidFill>
                <a:latin typeface="Open Sans 2"/>
              </a:rPr>
              <a:t>eatureF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F</a:t>
            </a:r>
            <a:r>
              <a:rPr lang="en-US" sz="2199">
                <a:solidFill>
                  <a:srgbClr val="000000"/>
                </a:solidFill>
                <a:latin typeface="Open Sans 2"/>
              </a:rPr>
              <a:t>eatureH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C</a:t>
            </a:r>
            <a:r>
              <a:rPr lang="en-US" sz="2199">
                <a:solidFill>
                  <a:srgbClr val="000000"/>
                </a:solidFill>
                <a:latin typeface="Open Sans 2"/>
              </a:rPr>
              <a:t>ompositionA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C</a:t>
            </a:r>
            <a:r>
              <a:rPr lang="en-US" sz="2199">
                <a:solidFill>
                  <a:srgbClr val="000000"/>
                </a:solidFill>
                <a:latin typeface="Open Sans 2"/>
              </a:rPr>
              <a:t>ompositionF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37352" y="4708701"/>
            <a:ext cx="6101701" cy="180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CompositionF: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Sebelum: 20 nilai unik.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Setelah: 1 nilai unik (3.0).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Kurangnya variasi menyebabkan korelasi menjadi NaN.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88198" y="4157773"/>
            <a:ext cx="5780091" cy="40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5DA4E2"/>
                </a:solidFill>
                <a:latin typeface="Open Sans 2 Bold"/>
              </a:rPr>
              <a:t>Alasan Fitur Memiliki 1 Variasi Value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88198" y="4642026"/>
            <a:ext cx="6471488" cy="118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Sebel</a:t>
            </a:r>
            <a:r>
              <a:rPr lang="en-US" sz="2199">
                <a:solidFill>
                  <a:srgbClr val="000000"/>
                </a:solidFill>
                <a:latin typeface="Open Sans 2"/>
              </a:rPr>
              <a:t>um Pembersihan Ou</a:t>
            </a:r>
            <a:r>
              <a:rPr lang="en-US" sz="2199">
                <a:solidFill>
                  <a:srgbClr val="000000"/>
                </a:solidFill>
                <a:latin typeface="Open Sans 2"/>
              </a:rPr>
              <a:t>tliers: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f</a:t>
            </a:r>
            <a:r>
              <a:rPr lang="en-US" sz="2199">
                <a:solidFill>
                  <a:srgbClr val="000000"/>
                </a:solidFill>
                <a:latin typeface="Open Sans 2"/>
              </a:rPr>
              <a:t>eatureF &amp; compositionA: 93% nilai adalah 0.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featureH: 73% nilai adalah 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67882" y="6061886"/>
            <a:ext cx="6201620" cy="2379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5"/>
              </a:lnSpc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Setelah Pembersihan Outliers: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Nilai selain 0 dianggap outlier dan dihapus.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Imputasi mean menghasilkan nilai 0 untuk semua data.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2"/>
              </a:rPr>
              <a:t>Kurangnya variasi menyebabkan korelasi menjadi NaN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43054" y="9126826"/>
            <a:ext cx="4536606" cy="139924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78734" y="-191844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82936" y="9126826"/>
            <a:ext cx="4536606" cy="139924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393195" y="4295"/>
            <a:ext cx="6174610" cy="10282705"/>
          </a:xfrm>
          <a:custGeom>
            <a:avLst/>
            <a:gdLst/>
            <a:ahLst/>
            <a:cxnLst/>
            <a:rect r="r" b="b" t="t" l="l"/>
            <a:pathLst>
              <a:path h="10282705" w="6174610">
                <a:moveTo>
                  <a:pt x="0" y="0"/>
                </a:moveTo>
                <a:lnTo>
                  <a:pt x="6174610" y="0"/>
                </a:lnTo>
                <a:lnTo>
                  <a:pt x="6174610" y="10282705"/>
                </a:lnTo>
                <a:lnTo>
                  <a:pt x="0" y="10282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8028" t="0" r="-9802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999764" y="9590058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24196" y="3821714"/>
            <a:ext cx="8164527" cy="124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95">
                <a:solidFill>
                  <a:srgbClr val="000000"/>
                </a:solidFill>
                <a:latin typeface="Open Sans 1"/>
              </a:rPr>
              <a:t>Dengan hasil korelasi yang demikian maka akan di lakukan Drop Kolom untuk fitur Feature F, Feature H, Composition A dan Compossition F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381893" y="3669046"/>
            <a:ext cx="3558716" cy="4268044"/>
            <a:chOff x="0" y="0"/>
            <a:chExt cx="2041606" cy="244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69615" y="0"/>
                  </a:moveTo>
                  <a:lnTo>
                    <a:pt x="1971991" y="0"/>
                  </a:lnTo>
                  <a:cubicBezTo>
                    <a:pt x="1990454" y="0"/>
                    <a:pt x="2008161" y="7334"/>
                    <a:pt x="2021216" y="20390"/>
                  </a:cubicBezTo>
                  <a:cubicBezTo>
                    <a:pt x="2034272" y="33445"/>
                    <a:pt x="2041606" y="51152"/>
                    <a:pt x="2041606" y="69615"/>
                  </a:cubicBezTo>
                  <a:lnTo>
                    <a:pt x="2041606" y="2378926"/>
                  </a:lnTo>
                  <a:cubicBezTo>
                    <a:pt x="2041606" y="2397389"/>
                    <a:pt x="2034272" y="2415096"/>
                    <a:pt x="2021216" y="2428151"/>
                  </a:cubicBezTo>
                  <a:cubicBezTo>
                    <a:pt x="2008161" y="2441207"/>
                    <a:pt x="1990454" y="2448541"/>
                    <a:pt x="1971991" y="2448541"/>
                  </a:cubicBezTo>
                  <a:lnTo>
                    <a:pt x="69615" y="2448541"/>
                  </a:lnTo>
                  <a:cubicBezTo>
                    <a:pt x="51152" y="2448541"/>
                    <a:pt x="33445" y="2441207"/>
                    <a:pt x="20390" y="2428151"/>
                  </a:cubicBezTo>
                  <a:cubicBezTo>
                    <a:pt x="7334" y="2415096"/>
                    <a:pt x="0" y="2397389"/>
                    <a:pt x="0" y="2378926"/>
                  </a:cubicBezTo>
                  <a:lnTo>
                    <a:pt x="0" y="69615"/>
                  </a:lnTo>
                  <a:cubicBezTo>
                    <a:pt x="0" y="51152"/>
                    <a:pt x="7334" y="33445"/>
                    <a:pt x="20390" y="20390"/>
                  </a:cubicBezTo>
                  <a:cubicBezTo>
                    <a:pt x="33445" y="7334"/>
                    <a:pt x="51152" y="0"/>
                    <a:pt x="6961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0559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14972" y="3754855"/>
            <a:ext cx="2441623" cy="1138042"/>
          </a:xfrm>
          <a:custGeom>
            <a:avLst/>
            <a:gdLst/>
            <a:ahLst/>
            <a:cxnLst/>
            <a:rect r="r" b="b" t="t" l="l"/>
            <a:pathLst>
              <a:path h="1138042" w="2441623">
                <a:moveTo>
                  <a:pt x="0" y="0"/>
                </a:moveTo>
                <a:lnTo>
                  <a:pt x="2441623" y="0"/>
                </a:lnTo>
                <a:lnTo>
                  <a:pt x="2441623" y="1138042"/>
                </a:lnTo>
                <a:lnTo>
                  <a:pt x="0" y="1138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5376294" y="3669046"/>
            <a:ext cx="3558716" cy="4268044"/>
            <a:chOff x="0" y="0"/>
            <a:chExt cx="2041606" cy="2448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69615" y="0"/>
                  </a:moveTo>
                  <a:lnTo>
                    <a:pt x="1971991" y="0"/>
                  </a:lnTo>
                  <a:cubicBezTo>
                    <a:pt x="1990454" y="0"/>
                    <a:pt x="2008161" y="7334"/>
                    <a:pt x="2021216" y="20390"/>
                  </a:cubicBezTo>
                  <a:cubicBezTo>
                    <a:pt x="2034272" y="33445"/>
                    <a:pt x="2041606" y="51152"/>
                    <a:pt x="2041606" y="69615"/>
                  </a:cubicBezTo>
                  <a:lnTo>
                    <a:pt x="2041606" y="2378926"/>
                  </a:lnTo>
                  <a:cubicBezTo>
                    <a:pt x="2041606" y="2397389"/>
                    <a:pt x="2034272" y="2415096"/>
                    <a:pt x="2021216" y="2428151"/>
                  </a:cubicBezTo>
                  <a:cubicBezTo>
                    <a:pt x="2008161" y="2441207"/>
                    <a:pt x="1990454" y="2448541"/>
                    <a:pt x="1971991" y="2448541"/>
                  </a:cubicBezTo>
                  <a:lnTo>
                    <a:pt x="69615" y="2448541"/>
                  </a:lnTo>
                  <a:cubicBezTo>
                    <a:pt x="51152" y="2448541"/>
                    <a:pt x="33445" y="2441207"/>
                    <a:pt x="20390" y="2428151"/>
                  </a:cubicBezTo>
                  <a:cubicBezTo>
                    <a:pt x="7334" y="2415096"/>
                    <a:pt x="0" y="2397389"/>
                    <a:pt x="0" y="2378926"/>
                  </a:cubicBezTo>
                  <a:lnTo>
                    <a:pt x="0" y="69615"/>
                  </a:lnTo>
                  <a:cubicBezTo>
                    <a:pt x="0" y="51152"/>
                    <a:pt x="7334" y="33445"/>
                    <a:pt x="20390" y="20390"/>
                  </a:cubicBezTo>
                  <a:cubicBezTo>
                    <a:pt x="33445" y="7334"/>
                    <a:pt x="51152" y="0"/>
                    <a:pt x="6961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0559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882610" y="3755081"/>
            <a:ext cx="2441623" cy="1138042"/>
          </a:xfrm>
          <a:custGeom>
            <a:avLst/>
            <a:gdLst/>
            <a:ahLst/>
            <a:cxnLst/>
            <a:rect r="r" b="b" t="t" l="l"/>
            <a:pathLst>
              <a:path h="1138042" w="2441623">
                <a:moveTo>
                  <a:pt x="0" y="0"/>
                </a:moveTo>
                <a:lnTo>
                  <a:pt x="2441623" y="0"/>
                </a:lnTo>
                <a:lnTo>
                  <a:pt x="2441623" y="1138042"/>
                </a:lnTo>
                <a:lnTo>
                  <a:pt x="0" y="1138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-10800000">
            <a:off x="9368418" y="3669046"/>
            <a:ext cx="3558716" cy="4268044"/>
            <a:chOff x="0" y="0"/>
            <a:chExt cx="2041606" cy="24485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69615" y="0"/>
                  </a:moveTo>
                  <a:lnTo>
                    <a:pt x="1971991" y="0"/>
                  </a:lnTo>
                  <a:cubicBezTo>
                    <a:pt x="1990454" y="0"/>
                    <a:pt x="2008161" y="7334"/>
                    <a:pt x="2021216" y="20390"/>
                  </a:cubicBezTo>
                  <a:cubicBezTo>
                    <a:pt x="2034272" y="33445"/>
                    <a:pt x="2041606" y="51152"/>
                    <a:pt x="2041606" y="69615"/>
                  </a:cubicBezTo>
                  <a:lnTo>
                    <a:pt x="2041606" y="2378926"/>
                  </a:lnTo>
                  <a:cubicBezTo>
                    <a:pt x="2041606" y="2397389"/>
                    <a:pt x="2034272" y="2415096"/>
                    <a:pt x="2021216" y="2428151"/>
                  </a:cubicBezTo>
                  <a:cubicBezTo>
                    <a:pt x="2008161" y="2441207"/>
                    <a:pt x="1990454" y="2448541"/>
                    <a:pt x="1971991" y="2448541"/>
                  </a:cubicBezTo>
                  <a:lnTo>
                    <a:pt x="69615" y="2448541"/>
                  </a:lnTo>
                  <a:cubicBezTo>
                    <a:pt x="51152" y="2448541"/>
                    <a:pt x="33445" y="2441207"/>
                    <a:pt x="20390" y="2428151"/>
                  </a:cubicBezTo>
                  <a:cubicBezTo>
                    <a:pt x="7334" y="2415096"/>
                    <a:pt x="0" y="2397389"/>
                    <a:pt x="0" y="2378926"/>
                  </a:cubicBezTo>
                  <a:lnTo>
                    <a:pt x="0" y="69615"/>
                  </a:lnTo>
                  <a:cubicBezTo>
                    <a:pt x="0" y="51152"/>
                    <a:pt x="7334" y="33445"/>
                    <a:pt x="20390" y="20390"/>
                  </a:cubicBezTo>
                  <a:cubicBezTo>
                    <a:pt x="33445" y="7334"/>
                    <a:pt x="51152" y="0"/>
                    <a:pt x="6961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0559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74735" y="3755081"/>
            <a:ext cx="2441623" cy="1138042"/>
          </a:xfrm>
          <a:custGeom>
            <a:avLst/>
            <a:gdLst/>
            <a:ahLst/>
            <a:cxnLst/>
            <a:rect r="r" b="b" t="t" l="l"/>
            <a:pathLst>
              <a:path h="1138042" w="2441623">
                <a:moveTo>
                  <a:pt x="0" y="0"/>
                </a:moveTo>
                <a:lnTo>
                  <a:pt x="2441623" y="0"/>
                </a:lnTo>
                <a:lnTo>
                  <a:pt x="2441623" y="1138042"/>
                </a:lnTo>
                <a:lnTo>
                  <a:pt x="0" y="1138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980623" y="4766737"/>
            <a:ext cx="3911519" cy="7851589"/>
          </a:xfrm>
          <a:custGeom>
            <a:avLst/>
            <a:gdLst/>
            <a:ahLst/>
            <a:cxnLst/>
            <a:rect r="r" b="b" t="t" l="l"/>
            <a:pathLst>
              <a:path h="7851589" w="3911519">
                <a:moveTo>
                  <a:pt x="0" y="0"/>
                </a:moveTo>
                <a:lnTo>
                  <a:pt x="3911519" y="0"/>
                </a:lnTo>
                <a:lnTo>
                  <a:pt x="3911519" y="7851589"/>
                </a:lnTo>
                <a:lnTo>
                  <a:pt x="0" y="7851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-10800000">
            <a:off x="13362819" y="3669046"/>
            <a:ext cx="3558716" cy="4268044"/>
            <a:chOff x="0" y="0"/>
            <a:chExt cx="2041606" cy="24485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69615" y="0"/>
                  </a:moveTo>
                  <a:lnTo>
                    <a:pt x="1971991" y="0"/>
                  </a:lnTo>
                  <a:cubicBezTo>
                    <a:pt x="1990454" y="0"/>
                    <a:pt x="2008161" y="7334"/>
                    <a:pt x="2021216" y="20390"/>
                  </a:cubicBezTo>
                  <a:cubicBezTo>
                    <a:pt x="2034272" y="33445"/>
                    <a:pt x="2041606" y="51152"/>
                    <a:pt x="2041606" y="69615"/>
                  </a:cubicBezTo>
                  <a:lnTo>
                    <a:pt x="2041606" y="2378926"/>
                  </a:lnTo>
                  <a:cubicBezTo>
                    <a:pt x="2041606" y="2397389"/>
                    <a:pt x="2034272" y="2415096"/>
                    <a:pt x="2021216" y="2428151"/>
                  </a:cubicBezTo>
                  <a:cubicBezTo>
                    <a:pt x="2008161" y="2441207"/>
                    <a:pt x="1990454" y="2448541"/>
                    <a:pt x="1971991" y="2448541"/>
                  </a:cubicBezTo>
                  <a:lnTo>
                    <a:pt x="69615" y="2448541"/>
                  </a:lnTo>
                  <a:cubicBezTo>
                    <a:pt x="51152" y="2448541"/>
                    <a:pt x="33445" y="2441207"/>
                    <a:pt x="20390" y="2428151"/>
                  </a:cubicBezTo>
                  <a:cubicBezTo>
                    <a:pt x="7334" y="2415096"/>
                    <a:pt x="0" y="2397389"/>
                    <a:pt x="0" y="2378926"/>
                  </a:cubicBezTo>
                  <a:lnTo>
                    <a:pt x="0" y="69615"/>
                  </a:lnTo>
                  <a:cubicBezTo>
                    <a:pt x="0" y="51152"/>
                    <a:pt x="7334" y="33445"/>
                    <a:pt x="20390" y="20390"/>
                  </a:cubicBezTo>
                  <a:cubicBezTo>
                    <a:pt x="33445" y="7334"/>
                    <a:pt x="51152" y="0"/>
                    <a:pt x="6961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0559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869136" y="3755081"/>
            <a:ext cx="2441623" cy="1138042"/>
          </a:xfrm>
          <a:custGeom>
            <a:avLst/>
            <a:gdLst/>
            <a:ahLst/>
            <a:cxnLst/>
            <a:rect r="r" b="b" t="t" l="l"/>
            <a:pathLst>
              <a:path h="1138042" w="2441623">
                <a:moveTo>
                  <a:pt x="0" y="0"/>
                </a:moveTo>
                <a:lnTo>
                  <a:pt x="2441623" y="0"/>
                </a:lnTo>
                <a:lnTo>
                  <a:pt x="2441623" y="1138042"/>
                </a:lnTo>
                <a:lnTo>
                  <a:pt x="0" y="1138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5441015" y="1846139"/>
            <a:ext cx="7362789" cy="87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>
                <a:solidFill>
                  <a:srgbClr val="1B75BC"/>
                </a:solidFill>
                <a:latin typeface="Archivo Black"/>
              </a:rPr>
              <a:t>DATA PREPARATION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-465877" y="-4549109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5"/>
                </a:lnTo>
                <a:lnTo>
                  <a:pt x="0" y="7418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857072" y="5023519"/>
            <a:ext cx="546224" cy="682780"/>
          </a:xfrm>
          <a:custGeom>
            <a:avLst/>
            <a:gdLst/>
            <a:ahLst/>
            <a:cxnLst/>
            <a:rect r="r" b="b" t="t" l="l"/>
            <a:pathLst>
              <a:path h="682780" w="546224">
                <a:moveTo>
                  <a:pt x="0" y="0"/>
                </a:moveTo>
                <a:lnTo>
                  <a:pt x="546224" y="0"/>
                </a:lnTo>
                <a:lnTo>
                  <a:pt x="546224" y="682781"/>
                </a:lnTo>
                <a:lnTo>
                  <a:pt x="0" y="6827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819644" y="5023519"/>
            <a:ext cx="710923" cy="710923"/>
          </a:xfrm>
          <a:custGeom>
            <a:avLst/>
            <a:gdLst/>
            <a:ahLst/>
            <a:cxnLst/>
            <a:rect r="r" b="b" t="t" l="l"/>
            <a:pathLst>
              <a:path h="710923" w="710923">
                <a:moveTo>
                  <a:pt x="0" y="0"/>
                </a:moveTo>
                <a:lnTo>
                  <a:pt x="710923" y="0"/>
                </a:lnTo>
                <a:lnTo>
                  <a:pt x="710923" y="710923"/>
                </a:lnTo>
                <a:lnTo>
                  <a:pt x="0" y="71092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97318" y="5023519"/>
            <a:ext cx="785259" cy="779548"/>
          </a:xfrm>
          <a:custGeom>
            <a:avLst/>
            <a:gdLst/>
            <a:ahLst/>
            <a:cxnLst/>
            <a:rect r="r" b="b" t="t" l="l"/>
            <a:pathLst>
              <a:path h="779548" w="785259">
                <a:moveTo>
                  <a:pt x="0" y="0"/>
                </a:moveTo>
                <a:lnTo>
                  <a:pt x="785259" y="0"/>
                </a:lnTo>
                <a:lnTo>
                  <a:pt x="785259" y="779548"/>
                </a:lnTo>
                <a:lnTo>
                  <a:pt x="0" y="7795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824672" y="4950792"/>
            <a:ext cx="673158" cy="675614"/>
          </a:xfrm>
          <a:custGeom>
            <a:avLst/>
            <a:gdLst/>
            <a:ahLst/>
            <a:cxnLst/>
            <a:rect r="r" b="b" t="t" l="l"/>
            <a:pathLst>
              <a:path h="675614" w="673158">
                <a:moveTo>
                  <a:pt x="0" y="0"/>
                </a:moveTo>
                <a:lnTo>
                  <a:pt x="673158" y="0"/>
                </a:lnTo>
                <a:lnTo>
                  <a:pt x="673158" y="675615"/>
                </a:lnTo>
                <a:lnTo>
                  <a:pt x="0" y="67561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654211" y="6419228"/>
            <a:ext cx="3007708" cy="156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1675">
                <a:solidFill>
                  <a:srgbClr val="343432"/>
                </a:solidFill>
                <a:latin typeface="Open Sans 1 Bold"/>
              </a:rPr>
              <a:t>Melakukan handling missing value dengan menginputkan nilai mean dari fitur tersebut.</a:t>
            </a:r>
          </a:p>
          <a:p>
            <a:pPr algn="ctr" marL="0" indent="0" lvl="0">
              <a:lnSpc>
                <a:spcPts val="2512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104587" y="5750232"/>
            <a:ext cx="2022645" cy="57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1797">
                <a:solidFill>
                  <a:srgbClr val="343432"/>
                </a:solidFill>
                <a:latin typeface="Archivo Black"/>
              </a:rPr>
              <a:t>Handling Missing Value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02565" y="3744169"/>
            <a:ext cx="1066437" cy="684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8"/>
              </a:lnSpc>
              <a:spcBef>
                <a:spcPct val="0"/>
              </a:spcBef>
            </a:pPr>
            <a:r>
              <a:rPr lang="en-US" sz="4350">
                <a:solidFill>
                  <a:srgbClr val="F8F8F8"/>
                </a:solidFill>
                <a:latin typeface="Open Sauce Bold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882610" y="6303176"/>
            <a:ext cx="2617568" cy="1250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6"/>
              </a:lnSpc>
            </a:pPr>
            <a:r>
              <a:rPr lang="en-US" sz="1677">
                <a:solidFill>
                  <a:srgbClr val="343432"/>
                </a:solidFill>
                <a:latin typeface="Open Sans 1 Bold"/>
              </a:rPr>
              <a:t>Melakukan drop pada fitur categoryA, C, E, Feature F, H, Composition A dan F.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36135" y="5903440"/>
            <a:ext cx="2388098" cy="32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1"/>
              </a:lnSpc>
              <a:spcBef>
                <a:spcPct val="0"/>
              </a:spcBef>
            </a:pPr>
            <a:r>
              <a:rPr lang="en-US" sz="2024">
                <a:solidFill>
                  <a:srgbClr val="343432"/>
                </a:solidFill>
                <a:latin typeface="Archivo Black"/>
              </a:rPr>
              <a:t>Drop Kolom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596966" y="3744169"/>
            <a:ext cx="1066437" cy="684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8"/>
              </a:lnSpc>
              <a:spcBef>
                <a:spcPct val="0"/>
              </a:spcBef>
            </a:pPr>
            <a:r>
              <a:rPr lang="en-US" sz="4350">
                <a:solidFill>
                  <a:srgbClr val="F8F8F8"/>
                </a:solidFill>
                <a:latin typeface="Open Sauce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00032" y="5995164"/>
            <a:ext cx="2750148" cy="32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1"/>
              </a:lnSpc>
              <a:spcBef>
                <a:spcPct val="0"/>
              </a:spcBef>
            </a:pPr>
            <a:r>
              <a:rPr lang="en-US" sz="2024">
                <a:solidFill>
                  <a:srgbClr val="343432"/>
                </a:solidFill>
                <a:latin typeface="Archivo Black"/>
              </a:rPr>
              <a:t>One Hot Encoding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89090" y="3744169"/>
            <a:ext cx="1066437" cy="684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8"/>
              </a:lnSpc>
              <a:spcBef>
                <a:spcPct val="0"/>
              </a:spcBef>
            </a:pPr>
            <a:r>
              <a:rPr lang="en-US" sz="4350">
                <a:solidFill>
                  <a:srgbClr val="F8F8F8"/>
                </a:solidFill>
                <a:latin typeface="Open Sauce Bold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922661" y="5995164"/>
            <a:ext cx="2388098" cy="32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1"/>
              </a:lnSpc>
              <a:spcBef>
                <a:spcPct val="0"/>
              </a:spcBef>
            </a:pPr>
            <a:r>
              <a:rPr lang="en-US" sz="2024">
                <a:solidFill>
                  <a:srgbClr val="343432"/>
                </a:solidFill>
                <a:latin typeface="Archivo Black"/>
              </a:rPr>
              <a:t>Normalisasi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583491" y="3744169"/>
            <a:ext cx="1066437" cy="684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8"/>
              </a:lnSpc>
              <a:spcBef>
                <a:spcPct val="0"/>
              </a:spcBef>
            </a:pPr>
            <a:r>
              <a:rPr lang="en-US" sz="4350">
                <a:solidFill>
                  <a:srgbClr val="F8F8F8"/>
                </a:solidFill>
                <a:latin typeface="Open Sauce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23105" y="9480155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869136" y="6418521"/>
            <a:ext cx="2501586" cy="125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2"/>
              </a:lnSpc>
            </a:pPr>
            <a:r>
              <a:rPr lang="en-US" sz="1675">
                <a:solidFill>
                  <a:srgbClr val="343432"/>
                </a:solidFill>
                <a:latin typeface="Open Sans 1 Bold"/>
              </a:rPr>
              <a:t>Melakukan Normalisasi pada data dengan menggunakan standard scaler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51512" y="6386016"/>
            <a:ext cx="2941592" cy="93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2"/>
              </a:lnSpc>
            </a:pPr>
            <a:r>
              <a:rPr lang="en-US" sz="1675">
                <a:solidFill>
                  <a:srgbClr val="343432"/>
                </a:solidFill>
                <a:latin typeface="Open Sans 1 Bold"/>
              </a:rPr>
              <a:t>Melakukan One Hot Encoding pada kolom Category B,D,F dan Unit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868080" y="7825328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9111" r="0" b="-911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73987">
            <a:off x="11601880" y="3302713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5" y="0"/>
                </a:lnTo>
                <a:lnTo>
                  <a:pt x="1795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767452" y="1218821"/>
            <a:ext cx="675309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MODELLING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20352" y="4156642"/>
            <a:ext cx="2965509" cy="4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5DA4E2"/>
                </a:solidFill>
                <a:latin typeface="Open Sans 1 Bold"/>
              </a:rPr>
              <a:t>Linear Regression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17266" y="3197938"/>
            <a:ext cx="1008833" cy="86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>
                <a:solidFill>
                  <a:srgbClr val="5DA4E2"/>
                </a:solidFill>
                <a:latin typeface="Archivo Black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44229" y="4186484"/>
            <a:ext cx="2929135" cy="4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5DA4E2"/>
                </a:solidFill>
                <a:latin typeface="Open Sans 1 Bold"/>
              </a:rPr>
              <a:t>Lasso Regression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08041" y="3197938"/>
            <a:ext cx="1008833" cy="86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>
                <a:solidFill>
                  <a:srgbClr val="5DA4E2"/>
                </a:solidFill>
                <a:latin typeface="Archivo Black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06318" y="4187010"/>
            <a:ext cx="2861331" cy="4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5DA4E2"/>
                </a:solidFill>
                <a:latin typeface="Open Sans 1 Bold"/>
              </a:rPr>
              <a:t>Ridge Regression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56678" y="3197938"/>
            <a:ext cx="1008833" cy="86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>
                <a:solidFill>
                  <a:srgbClr val="5DA4E2"/>
                </a:solidFill>
                <a:latin typeface="Archivo Black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72956" y="4697299"/>
            <a:ext cx="3415884" cy="174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  <a:spcBef>
                <a:spcPct val="0"/>
              </a:spcBef>
            </a:pPr>
            <a:r>
              <a:rPr lang="en-US" sz="1987">
                <a:solidFill>
                  <a:srgbClr val="000000"/>
                </a:solidFill>
                <a:latin typeface="Open Sans 1"/>
              </a:rPr>
              <a:t>regresi ridge melakukan ' regularisasi L2 ', yaitu menambahkan faktor jumlah kuadrat koefisien dalam tujuan optimasi.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94475" y="4697299"/>
            <a:ext cx="3415884" cy="21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  <a:spcBef>
                <a:spcPct val="0"/>
              </a:spcBef>
            </a:pPr>
            <a:r>
              <a:rPr lang="en-US" sz="1987">
                <a:solidFill>
                  <a:srgbClr val="000000"/>
                </a:solidFill>
                <a:latin typeface="Open Sans 1"/>
              </a:rPr>
              <a:t>Regresi Lasso melakukan regularisasi L1 , yaitu menambahkan faktor penjumlahan nilai absolut koefisien dalam tujuan optimasi.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29005" y="4697299"/>
            <a:ext cx="3915364" cy="245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  <a:spcBef>
                <a:spcPct val="0"/>
              </a:spcBef>
            </a:pPr>
            <a:r>
              <a:rPr lang="en-US" sz="1987">
                <a:solidFill>
                  <a:srgbClr val="000000"/>
                </a:solidFill>
                <a:latin typeface="Open Sans 1"/>
              </a:rPr>
              <a:t>Regresi Linear membentuk hubungan antara variabel dependen (Y) dan satu atau lebih variabel independen (X) menggunakan garis lurus terbaik (juga dikenal sebagai garis regresi).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74154" y="9207267"/>
            <a:ext cx="13854356" cy="3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>
                <a:solidFill>
                  <a:srgbClr val="5DA4E2"/>
                </a:solidFill>
                <a:latin typeface="Archivo Black"/>
              </a:rPr>
              <a:t>Source : https://www.analyticsvidhya.com/blog/2016/01/ridge-lasso-regression-python-complete-tutorial/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97277">
            <a:off x="7224395" y="3302713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5" y="0"/>
                </a:lnTo>
                <a:lnTo>
                  <a:pt x="1795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1510932" y="8169426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29945" y="3059847"/>
            <a:ext cx="10739888" cy="6509905"/>
          </a:xfrm>
          <a:custGeom>
            <a:avLst/>
            <a:gdLst/>
            <a:ahLst/>
            <a:cxnLst/>
            <a:rect r="r" b="b" t="t" l="l"/>
            <a:pathLst>
              <a:path h="6509905" w="10739888">
                <a:moveTo>
                  <a:pt x="0" y="0"/>
                </a:moveTo>
                <a:lnTo>
                  <a:pt x="10739888" y="0"/>
                </a:lnTo>
                <a:lnTo>
                  <a:pt x="10739888" y="6509905"/>
                </a:lnTo>
                <a:lnTo>
                  <a:pt x="0" y="6509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73335" y="3059847"/>
            <a:ext cx="6270150" cy="1364338"/>
          </a:xfrm>
          <a:custGeom>
            <a:avLst/>
            <a:gdLst/>
            <a:ahLst/>
            <a:cxnLst/>
            <a:rect r="r" b="b" t="t" l="l"/>
            <a:pathLst>
              <a:path h="1364338" w="6270150">
                <a:moveTo>
                  <a:pt x="0" y="0"/>
                </a:moveTo>
                <a:lnTo>
                  <a:pt x="6270150" y="0"/>
                </a:lnTo>
                <a:lnTo>
                  <a:pt x="6270150" y="1364338"/>
                </a:lnTo>
                <a:lnTo>
                  <a:pt x="0" y="1364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23900" y="1256885"/>
            <a:ext cx="797368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Tuning Parameter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2569462"/>
            <a:ext cx="6823909" cy="3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  <a:spcBef>
                <a:spcPct val="0"/>
              </a:spcBef>
            </a:pPr>
            <a:r>
              <a:rPr lang="en-US" sz="1987">
                <a:solidFill>
                  <a:srgbClr val="5DA4E2"/>
                </a:solidFill>
                <a:latin typeface="Archivo Black"/>
              </a:rPr>
              <a:t>Tuning Parameter Linear Regression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01812" y="2720439"/>
            <a:ext cx="6823909" cy="3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  <a:spcBef>
                <a:spcPct val="0"/>
              </a:spcBef>
            </a:pPr>
            <a:r>
              <a:rPr lang="en-US" sz="1987">
                <a:solidFill>
                  <a:srgbClr val="5DA4E2"/>
                </a:solidFill>
                <a:latin typeface="Archivo Black"/>
              </a:rPr>
              <a:t>Output 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1510932" y="8358194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81685" y="3036034"/>
            <a:ext cx="10538443" cy="6504048"/>
          </a:xfrm>
          <a:custGeom>
            <a:avLst/>
            <a:gdLst/>
            <a:ahLst/>
            <a:cxnLst/>
            <a:rect r="r" b="b" t="t" l="l"/>
            <a:pathLst>
              <a:path h="6504048" w="10538443">
                <a:moveTo>
                  <a:pt x="0" y="0"/>
                </a:moveTo>
                <a:lnTo>
                  <a:pt x="10538443" y="0"/>
                </a:lnTo>
                <a:lnTo>
                  <a:pt x="10538443" y="6504048"/>
                </a:lnTo>
                <a:lnTo>
                  <a:pt x="0" y="650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12852" y="3036034"/>
            <a:ext cx="5461099" cy="1188295"/>
          </a:xfrm>
          <a:custGeom>
            <a:avLst/>
            <a:gdLst/>
            <a:ahLst/>
            <a:cxnLst/>
            <a:rect r="r" b="b" t="t" l="l"/>
            <a:pathLst>
              <a:path h="1188295" w="5461099">
                <a:moveTo>
                  <a:pt x="0" y="0"/>
                </a:moveTo>
                <a:lnTo>
                  <a:pt x="5461099" y="0"/>
                </a:lnTo>
                <a:lnTo>
                  <a:pt x="5461099" y="1188295"/>
                </a:lnTo>
                <a:lnTo>
                  <a:pt x="0" y="1188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23900" y="1256885"/>
            <a:ext cx="797368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Tuning Parameter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7902" y="2417214"/>
            <a:ext cx="6823909" cy="3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>
                <a:solidFill>
                  <a:srgbClr val="5DA4E2"/>
                </a:solidFill>
                <a:latin typeface="Archivo Black"/>
              </a:rPr>
              <a:t>Tuning Parameter Lasso Regression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12852" y="2559937"/>
            <a:ext cx="1622054" cy="3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>
                <a:solidFill>
                  <a:srgbClr val="5DA4E2"/>
                </a:solidFill>
                <a:latin typeface="Archivo Black"/>
              </a:rPr>
              <a:t>Output :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60572" y="3011208"/>
            <a:ext cx="11407796" cy="6408713"/>
          </a:xfrm>
          <a:custGeom>
            <a:avLst/>
            <a:gdLst/>
            <a:ahLst/>
            <a:cxnLst/>
            <a:rect r="r" b="b" t="t" l="l"/>
            <a:pathLst>
              <a:path h="6408713" w="11407796">
                <a:moveTo>
                  <a:pt x="0" y="0"/>
                </a:moveTo>
                <a:lnTo>
                  <a:pt x="11407796" y="0"/>
                </a:lnTo>
                <a:lnTo>
                  <a:pt x="11407796" y="6408713"/>
                </a:lnTo>
                <a:lnTo>
                  <a:pt x="0" y="6408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96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78842" y="3203093"/>
            <a:ext cx="5348667" cy="1115305"/>
          </a:xfrm>
          <a:custGeom>
            <a:avLst/>
            <a:gdLst/>
            <a:ahLst/>
            <a:cxnLst/>
            <a:rect r="r" b="b" t="t" l="l"/>
            <a:pathLst>
              <a:path h="1115305" w="5348667">
                <a:moveTo>
                  <a:pt x="0" y="0"/>
                </a:moveTo>
                <a:lnTo>
                  <a:pt x="5348667" y="0"/>
                </a:lnTo>
                <a:lnTo>
                  <a:pt x="5348667" y="1115305"/>
                </a:lnTo>
                <a:lnTo>
                  <a:pt x="0" y="11153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23900" y="1256885"/>
            <a:ext cx="797368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Tuning Parameter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7902" y="2417214"/>
            <a:ext cx="6823909" cy="3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>
                <a:solidFill>
                  <a:srgbClr val="5DA4E2"/>
                </a:solidFill>
                <a:latin typeface="Archivo Black"/>
              </a:rPr>
              <a:t>Tuning Parameter Ridge Regression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78842" y="2417214"/>
            <a:ext cx="1273326" cy="3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>
                <a:solidFill>
                  <a:srgbClr val="5DA4E2"/>
                </a:solidFill>
                <a:latin typeface="Archivo Black"/>
              </a:rPr>
              <a:t>Output :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868080" y="7825328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888" r="0" b="-888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2320091" y="2900832"/>
          <a:ext cx="13248945" cy="4507254"/>
        </p:xfrm>
        <a:graphic>
          <a:graphicData uri="http://schemas.openxmlformats.org/drawingml/2006/table">
            <a:tbl>
              <a:tblPr/>
              <a:tblGrid>
                <a:gridCol w="3312236"/>
                <a:gridCol w="3312236"/>
                <a:gridCol w="3312236"/>
                <a:gridCol w="3312236"/>
              </a:tblGrid>
              <a:tr h="11715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1B75BC"/>
                          </a:solidFill>
                          <a:latin typeface="Archivo Black"/>
                        </a:rPr>
                        <a:t>Metode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1B75BC"/>
                          </a:solidFill>
                          <a:latin typeface="Archivo Black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1B75BC"/>
                          </a:solidFill>
                          <a:latin typeface="Archivo Black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1B75BC"/>
                          </a:solidFill>
                          <a:latin typeface="Archivo Black"/>
                        </a:rPr>
                        <a:t>R-SQUARED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9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Linear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 0.00709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0.08420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0.86732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9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Lasso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0.00721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0.08491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0.86508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9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Ridge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0.00707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0.08412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51"/>
                        </a:lnSpc>
                        <a:defRPr/>
                      </a:pPr>
                      <a:r>
                        <a:rPr lang="en-US" sz="2179">
                          <a:solidFill>
                            <a:srgbClr val="343432"/>
                          </a:solidFill>
                          <a:latin typeface="Open Sans 1 Bold"/>
                        </a:rPr>
                        <a:t>0.86756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5DA4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1314375" y="1585199"/>
            <a:ext cx="601576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MODELLING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54669" y="7941834"/>
            <a:ext cx="12739336" cy="6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  <a:spcBef>
                <a:spcPct val="0"/>
              </a:spcBef>
            </a:pPr>
            <a:r>
              <a:rPr lang="en-US" sz="1987">
                <a:solidFill>
                  <a:srgbClr val="343432"/>
                </a:solidFill>
                <a:latin typeface="Open Sans 1 Bold"/>
              </a:rPr>
              <a:t>Dari hasil percobaan  menggunakan 3 metode berdasarkan MSE dan RMSE dalam penelitian ini akan menggunakan ridge regression.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302432"/>
            <a:ext cx="692679" cy="661856"/>
            <a:chOff x="0" y="0"/>
            <a:chExt cx="193883" cy="1852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85256"/>
            </a:xfrm>
            <a:custGeom>
              <a:avLst/>
              <a:gdLst/>
              <a:ahLst/>
              <a:cxnLst/>
              <a:rect r="r" b="b" t="t" l="l"/>
              <a:pathLst>
                <a:path h="185256" w="193883">
                  <a:moveTo>
                    <a:pt x="89414" y="0"/>
                  </a:moveTo>
                  <a:lnTo>
                    <a:pt x="104469" y="0"/>
                  </a:lnTo>
                  <a:cubicBezTo>
                    <a:pt x="153851" y="0"/>
                    <a:pt x="193883" y="40032"/>
                    <a:pt x="193883" y="89414"/>
                  </a:cubicBezTo>
                  <a:lnTo>
                    <a:pt x="193883" y="95842"/>
                  </a:lnTo>
                  <a:cubicBezTo>
                    <a:pt x="193883" y="145224"/>
                    <a:pt x="153851" y="185256"/>
                    <a:pt x="104469" y="185256"/>
                  </a:cubicBezTo>
                  <a:lnTo>
                    <a:pt x="89414" y="185256"/>
                  </a:lnTo>
                  <a:cubicBezTo>
                    <a:pt x="40032" y="185256"/>
                    <a:pt x="0" y="145224"/>
                    <a:pt x="0" y="95842"/>
                  </a:cubicBezTo>
                  <a:lnTo>
                    <a:pt x="0" y="89414"/>
                  </a:lnTo>
                  <a:cubicBezTo>
                    <a:pt x="0" y="40032"/>
                    <a:pt x="40032" y="0"/>
                    <a:pt x="89414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93883" cy="24240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FFFFFF"/>
                  </a:solidFill>
                  <a:latin typeface="Archivo Black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23266" y="4369331"/>
            <a:ext cx="4394711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5DA4E2"/>
                </a:solidFill>
                <a:latin typeface="Open Sans 2 Medium"/>
              </a:rPr>
              <a:t>Latar Belakang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632848" y="4348238"/>
            <a:ext cx="3103180" cy="3103180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FFD75E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05801" y="4370162"/>
            <a:ext cx="3103180" cy="3114215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FFD75E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045672" y="5166468"/>
            <a:ext cx="1423438" cy="142343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B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451078" y="5166468"/>
            <a:ext cx="1466719" cy="146671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B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286355" y="5428562"/>
            <a:ext cx="942073" cy="899251"/>
          </a:xfrm>
          <a:custGeom>
            <a:avLst/>
            <a:gdLst/>
            <a:ahLst/>
            <a:cxnLst/>
            <a:rect r="r" b="b" t="t" l="l"/>
            <a:pathLst>
              <a:path h="899251" w="942073">
                <a:moveTo>
                  <a:pt x="0" y="0"/>
                </a:moveTo>
                <a:lnTo>
                  <a:pt x="942073" y="0"/>
                </a:lnTo>
                <a:lnTo>
                  <a:pt x="942073" y="899251"/>
                </a:lnTo>
                <a:lnTo>
                  <a:pt x="0" y="899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761777" y="5436531"/>
            <a:ext cx="845321" cy="857798"/>
          </a:xfrm>
          <a:custGeom>
            <a:avLst/>
            <a:gdLst/>
            <a:ahLst/>
            <a:cxnLst/>
            <a:rect r="r" b="b" t="t" l="l"/>
            <a:pathLst>
              <a:path h="857798" w="845321">
                <a:moveTo>
                  <a:pt x="0" y="0"/>
                </a:moveTo>
                <a:lnTo>
                  <a:pt x="845321" y="0"/>
                </a:lnTo>
                <a:lnTo>
                  <a:pt x="845321" y="857798"/>
                </a:lnTo>
                <a:lnTo>
                  <a:pt x="0" y="857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63813" y="1735129"/>
            <a:ext cx="9308329" cy="79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7"/>
              </a:lnSpc>
              <a:spcBef>
                <a:spcPct val="0"/>
              </a:spcBef>
            </a:pPr>
            <a:r>
              <a:rPr lang="en-US" sz="4686">
                <a:solidFill>
                  <a:srgbClr val="5DA4E2"/>
                </a:solidFill>
                <a:latin typeface="Archivo Black"/>
              </a:rPr>
              <a:t>PROJECT OVERVIEW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AB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5185226"/>
            <a:ext cx="692679" cy="661856"/>
            <a:chOff x="0" y="0"/>
            <a:chExt cx="193883" cy="18525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3883" cy="185256"/>
            </a:xfrm>
            <a:custGeom>
              <a:avLst/>
              <a:gdLst/>
              <a:ahLst/>
              <a:cxnLst/>
              <a:rect r="r" b="b" t="t" l="l"/>
              <a:pathLst>
                <a:path h="185256" w="193883">
                  <a:moveTo>
                    <a:pt x="89414" y="0"/>
                  </a:moveTo>
                  <a:lnTo>
                    <a:pt x="104469" y="0"/>
                  </a:lnTo>
                  <a:cubicBezTo>
                    <a:pt x="153851" y="0"/>
                    <a:pt x="193883" y="40032"/>
                    <a:pt x="193883" y="89414"/>
                  </a:cubicBezTo>
                  <a:lnTo>
                    <a:pt x="193883" y="95842"/>
                  </a:lnTo>
                  <a:cubicBezTo>
                    <a:pt x="193883" y="145224"/>
                    <a:pt x="153851" y="185256"/>
                    <a:pt x="104469" y="185256"/>
                  </a:cubicBezTo>
                  <a:lnTo>
                    <a:pt x="89414" y="185256"/>
                  </a:lnTo>
                  <a:cubicBezTo>
                    <a:pt x="40032" y="185256"/>
                    <a:pt x="0" y="145224"/>
                    <a:pt x="0" y="95842"/>
                  </a:cubicBezTo>
                  <a:lnTo>
                    <a:pt x="0" y="89414"/>
                  </a:lnTo>
                  <a:cubicBezTo>
                    <a:pt x="0" y="40032"/>
                    <a:pt x="40032" y="0"/>
                    <a:pt x="89414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93883" cy="24240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FFFFFF"/>
                  </a:solidFill>
                  <a:latin typeface="Archivo Black"/>
                </a:rPr>
                <a:t>02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8700" y="6121063"/>
            <a:ext cx="692679" cy="661856"/>
            <a:chOff x="0" y="0"/>
            <a:chExt cx="193883" cy="18525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3883" cy="185256"/>
            </a:xfrm>
            <a:custGeom>
              <a:avLst/>
              <a:gdLst/>
              <a:ahLst/>
              <a:cxnLst/>
              <a:rect r="r" b="b" t="t" l="l"/>
              <a:pathLst>
                <a:path h="185256" w="193883">
                  <a:moveTo>
                    <a:pt x="89414" y="0"/>
                  </a:moveTo>
                  <a:lnTo>
                    <a:pt x="104469" y="0"/>
                  </a:lnTo>
                  <a:cubicBezTo>
                    <a:pt x="153851" y="0"/>
                    <a:pt x="193883" y="40032"/>
                    <a:pt x="193883" y="89414"/>
                  </a:cubicBezTo>
                  <a:lnTo>
                    <a:pt x="193883" y="95842"/>
                  </a:lnTo>
                  <a:cubicBezTo>
                    <a:pt x="193883" y="145224"/>
                    <a:pt x="153851" y="185256"/>
                    <a:pt x="104469" y="185256"/>
                  </a:cubicBezTo>
                  <a:lnTo>
                    <a:pt x="89414" y="185256"/>
                  </a:lnTo>
                  <a:cubicBezTo>
                    <a:pt x="40032" y="185256"/>
                    <a:pt x="0" y="145224"/>
                    <a:pt x="0" y="95842"/>
                  </a:cubicBezTo>
                  <a:lnTo>
                    <a:pt x="0" y="89414"/>
                  </a:lnTo>
                  <a:cubicBezTo>
                    <a:pt x="0" y="40032"/>
                    <a:pt x="40032" y="0"/>
                    <a:pt x="89414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93883" cy="24240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FFFFFF"/>
                  </a:solidFill>
                  <a:latin typeface="Archivo Black"/>
                </a:rPr>
                <a:t>03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-2077963" y="-551852"/>
            <a:ext cx="9534019" cy="1112295"/>
            <a:chOff x="0" y="0"/>
            <a:chExt cx="1876002" cy="21886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7AB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FFD75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503918" y="6742345"/>
            <a:ext cx="3103180" cy="3104100"/>
            <a:chOff x="0" y="0"/>
            <a:chExt cx="4137573" cy="413879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4137573" cy="4138799"/>
              <a:chOff x="0" y="0"/>
              <a:chExt cx="4872604" cy="487404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872482" cy="4874006"/>
              </a:xfrm>
              <a:custGeom>
                <a:avLst/>
                <a:gdLst/>
                <a:ahLst/>
                <a:cxnLst/>
                <a:rect r="r" b="b" t="t" l="l"/>
                <a:pathLst>
                  <a:path h="4874006" w="4872482">
                    <a:moveTo>
                      <a:pt x="3811016" y="2437003"/>
                    </a:moveTo>
                    <a:cubicBezTo>
                      <a:pt x="3811016" y="3202940"/>
                      <a:pt x="3201924" y="3812159"/>
                      <a:pt x="2436241" y="3812159"/>
                    </a:cubicBezTo>
                    <a:cubicBezTo>
                      <a:pt x="1687957" y="3812159"/>
                      <a:pt x="1061466" y="3202940"/>
                      <a:pt x="1061466" y="2437003"/>
                    </a:cubicBezTo>
                    <a:cubicBezTo>
                      <a:pt x="1061466" y="1688465"/>
                      <a:pt x="1687957" y="1061847"/>
                      <a:pt x="2436241" y="1061847"/>
                    </a:cubicBezTo>
                    <a:cubicBezTo>
                      <a:pt x="2436241" y="0"/>
                      <a:pt x="2436241" y="0"/>
                      <a:pt x="2436241" y="0"/>
                    </a:cubicBezTo>
                    <a:cubicBezTo>
                      <a:pt x="1096391" y="0"/>
                      <a:pt x="0" y="1096645"/>
                      <a:pt x="0" y="2437003"/>
                    </a:cubicBezTo>
                    <a:cubicBezTo>
                      <a:pt x="0" y="3777361"/>
                      <a:pt x="1096391" y="4874006"/>
                      <a:pt x="2436241" y="4874006"/>
                    </a:cubicBezTo>
                    <a:cubicBezTo>
                      <a:pt x="3776091" y="4874006"/>
                      <a:pt x="4872482" y="3777361"/>
                      <a:pt x="4872482" y="2437003"/>
                    </a:cubicBezTo>
                    <a:lnTo>
                      <a:pt x="3811016" y="2437003"/>
                    </a:lnTo>
                    <a:close/>
                  </a:path>
                </a:pathLst>
              </a:custGeom>
              <a:solidFill>
                <a:srgbClr val="FFD75E">
                  <a:alpha val="16863"/>
                </a:srgbClr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1149615" y="1132471"/>
              <a:ext cx="1900492" cy="1900492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B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1536314" y="1492341"/>
              <a:ext cx="1127094" cy="1127094"/>
            </a:xfrm>
            <a:custGeom>
              <a:avLst/>
              <a:gdLst/>
              <a:ahLst/>
              <a:cxnLst/>
              <a:rect r="r" b="b" t="t" l="l"/>
              <a:pathLst>
                <a:path h="1127094" w="1127094">
                  <a:moveTo>
                    <a:pt x="0" y="0"/>
                  </a:moveTo>
                  <a:lnTo>
                    <a:pt x="1127094" y="0"/>
                  </a:lnTo>
                  <a:lnTo>
                    <a:pt x="1127094" y="1127094"/>
                  </a:lnTo>
                  <a:lnTo>
                    <a:pt x="0" y="112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6934872" y="9610052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003321" y="7113603"/>
            <a:ext cx="6346855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5DA4E2"/>
                </a:solidFill>
                <a:latin typeface="Open Sans 2 Medium"/>
              </a:rPr>
              <a:t>Teknik dan Tools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350176" y="5260380"/>
            <a:ext cx="6346855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5DA4E2"/>
                </a:solidFill>
                <a:latin typeface="Open Sans 2 Medium"/>
              </a:rPr>
              <a:t>Data Preparation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350176" y="6271601"/>
            <a:ext cx="6346855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5DA4E2"/>
                </a:solidFill>
                <a:latin typeface="Open Sans 2 Medium"/>
              </a:rPr>
              <a:t>Modelling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7430444" y="4262667"/>
            <a:ext cx="685461" cy="664485"/>
            <a:chOff x="0" y="0"/>
            <a:chExt cx="193883" cy="18795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93883" cy="187950"/>
            </a:xfrm>
            <a:custGeom>
              <a:avLst/>
              <a:gdLst/>
              <a:ahLst/>
              <a:cxnLst/>
              <a:rect r="r" b="b" t="t" l="l"/>
              <a:pathLst>
                <a:path h="187950" w="193883">
                  <a:moveTo>
                    <a:pt x="90356" y="0"/>
                  </a:moveTo>
                  <a:lnTo>
                    <a:pt x="103527" y="0"/>
                  </a:lnTo>
                  <a:cubicBezTo>
                    <a:pt x="153430" y="0"/>
                    <a:pt x="193883" y="40454"/>
                    <a:pt x="193883" y="90356"/>
                  </a:cubicBezTo>
                  <a:lnTo>
                    <a:pt x="193883" y="97594"/>
                  </a:lnTo>
                  <a:cubicBezTo>
                    <a:pt x="193883" y="147496"/>
                    <a:pt x="153430" y="187950"/>
                    <a:pt x="103527" y="187950"/>
                  </a:cubicBezTo>
                  <a:lnTo>
                    <a:pt x="90356" y="187950"/>
                  </a:lnTo>
                  <a:cubicBezTo>
                    <a:pt x="40454" y="187950"/>
                    <a:pt x="0" y="147496"/>
                    <a:pt x="0" y="97594"/>
                  </a:cubicBezTo>
                  <a:lnTo>
                    <a:pt x="0" y="90356"/>
                  </a:lnTo>
                  <a:cubicBezTo>
                    <a:pt x="0" y="40454"/>
                    <a:pt x="40454" y="0"/>
                    <a:pt x="90356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193883" cy="24510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FFFFFF"/>
                  </a:solidFill>
                  <a:latin typeface="Archivo Black"/>
                </a:rPr>
                <a:t>06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430444" y="5192570"/>
            <a:ext cx="685461" cy="654960"/>
            <a:chOff x="0" y="0"/>
            <a:chExt cx="193883" cy="185256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93883" cy="185256"/>
            </a:xfrm>
            <a:custGeom>
              <a:avLst/>
              <a:gdLst/>
              <a:ahLst/>
              <a:cxnLst/>
              <a:rect r="r" b="b" t="t" l="l"/>
              <a:pathLst>
                <a:path h="185256" w="193883">
                  <a:moveTo>
                    <a:pt x="90356" y="0"/>
                  </a:moveTo>
                  <a:lnTo>
                    <a:pt x="103527" y="0"/>
                  </a:lnTo>
                  <a:cubicBezTo>
                    <a:pt x="153430" y="0"/>
                    <a:pt x="193883" y="40454"/>
                    <a:pt x="193883" y="90356"/>
                  </a:cubicBezTo>
                  <a:lnTo>
                    <a:pt x="193883" y="94900"/>
                  </a:lnTo>
                  <a:cubicBezTo>
                    <a:pt x="193883" y="144802"/>
                    <a:pt x="153430" y="185256"/>
                    <a:pt x="103527" y="185256"/>
                  </a:cubicBezTo>
                  <a:lnTo>
                    <a:pt x="90356" y="185256"/>
                  </a:lnTo>
                  <a:cubicBezTo>
                    <a:pt x="40454" y="185256"/>
                    <a:pt x="0" y="144802"/>
                    <a:pt x="0" y="94900"/>
                  </a:cubicBezTo>
                  <a:lnTo>
                    <a:pt x="0" y="90356"/>
                  </a:lnTo>
                  <a:cubicBezTo>
                    <a:pt x="0" y="40454"/>
                    <a:pt x="40454" y="0"/>
                    <a:pt x="90356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57150"/>
              <a:ext cx="193883" cy="24240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FFFFFF"/>
                  </a:solidFill>
                  <a:latin typeface="Archivo Black"/>
                </a:rPr>
                <a:t>07</a:t>
              </a: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8414359" y="7200151"/>
            <a:ext cx="6346855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5DA4E2"/>
                </a:solidFill>
                <a:latin typeface="Open Sans 2 Medium"/>
              </a:rPr>
              <a:t>Evaluation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7430444" y="6121063"/>
            <a:ext cx="685461" cy="654960"/>
            <a:chOff x="0" y="0"/>
            <a:chExt cx="193883" cy="185256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93883" cy="185256"/>
            </a:xfrm>
            <a:custGeom>
              <a:avLst/>
              <a:gdLst/>
              <a:ahLst/>
              <a:cxnLst/>
              <a:rect r="r" b="b" t="t" l="l"/>
              <a:pathLst>
                <a:path h="185256" w="193883">
                  <a:moveTo>
                    <a:pt x="90356" y="0"/>
                  </a:moveTo>
                  <a:lnTo>
                    <a:pt x="103527" y="0"/>
                  </a:lnTo>
                  <a:cubicBezTo>
                    <a:pt x="153430" y="0"/>
                    <a:pt x="193883" y="40454"/>
                    <a:pt x="193883" y="90356"/>
                  </a:cubicBezTo>
                  <a:lnTo>
                    <a:pt x="193883" y="94900"/>
                  </a:lnTo>
                  <a:cubicBezTo>
                    <a:pt x="193883" y="144802"/>
                    <a:pt x="153430" y="185256"/>
                    <a:pt x="103527" y="185256"/>
                  </a:cubicBezTo>
                  <a:lnTo>
                    <a:pt x="90356" y="185256"/>
                  </a:lnTo>
                  <a:cubicBezTo>
                    <a:pt x="40454" y="185256"/>
                    <a:pt x="0" y="144802"/>
                    <a:pt x="0" y="94900"/>
                  </a:cubicBezTo>
                  <a:lnTo>
                    <a:pt x="0" y="90356"/>
                  </a:lnTo>
                  <a:cubicBezTo>
                    <a:pt x="0" y="40454"/>
                    <a:pt x="40454" y="0"/>
                    <a:pt x="90356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93883" cy="24240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FFFFFF"/>
                  </a:solidFill>
                  <a:latin typeface="Archivo Black"/>
                </a:rPr>
                <a:t>08</a:t>
              </a: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8414359" y="8137535"/>
            <a:ext cx="6346855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5DA4E2"/>
                </a:solidFill>
                <a:latin typeface="Open Sans 2 Medium"/>
              </a:rPr>
              <a:t>Deployment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947945" y="5241059"/>
            <a:ext cx="4986927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5DA4E2"/>
                </a:solidFill>
                <a:latin typeface="Open Sans 2 Medium"/>
              </a:rPr>
              <a:t>Impact Terhadap Lingkungan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003321" y="6192340"/>
            <a:ext cx="4314657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5DA4E2"/>
                </a:solidFill>
                <a:latin typeface="Open Sans 2 Medium"/>
              </a:rPr>
              <a:t>Tujuan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2003321" y="7989024"/>
            <a:ext cx="6346855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5DA4E2"/>
                </a:solidFill>
                <a:latin typeface="Open Sans 2 Medium"/>
              </a:rPr>
              <a:t>Data Understanding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1028700" y="7001994"/>
            <a:ext cx="692679" cy="661856"/>
            <a:chOff x="0" y="0"/>
            <a:chExt cx="193883" cy="185256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93883" cy="185256"/>
            </a:xfrm>
            <a:custGeom>
              <a:avLst/>
              <a:gdLst/>
              <a:ahLst/>
              <a:cxnLst/>
              <a:rect r="r" b="b" t="t" l="l"/>
              <a:pathLst>
                <a:path h="185256" w="193883">
                  <a:moveTo>
                    <a:pt x="89414" y="0"/>
                  </a:moveTo>
                  <a:lnTo>
                    <a:pt x="104469" y="0"/>
                  </a:lnTo>
                  <a:cubicBezTo>
                    <a:pt x="153851" y="0"/>
                    <a:pt x="193883" y="40032"/>
                    <a:pt x="193883" y="89414"/>
                  </a:cubicBezTo>
                  <a:lnTo>
                    <a:pt x="193883" y="95842"/>
                  </a:lnTo>
                  <a:cubicBezTo>
                    <a:pt x="193883" y="145224"/>
                    <a:pt x="153851" y="185256"/>
                    <a:pt x="104469" y="185256"/>
                  </a:cubicBezTo>
                  <a:lnTo>
                    <a:pt x="89414" y="185256"/>
                  </a:lnTo>
                  <a:cubicBezTo>
                    <a:pt x="40032" y="185256"/>
                    <a:pt x="0" y="145224"/>
                    <a:pt x="0" y="95842"/>
                  </a:cubicBezTo>
                  <a:lnTo>
                    <a:pt x="0" y="89414"/>
                  </a:lnTo>
                  <a:cubicBezTo>
                    <a:pt x="0" y="40032"/>
                    <a:pt x="40032" y="0"/>
                    <a:pt x="89414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57150"/>
              <a:ext cx="193883" cy="24240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FFFFFF"/>
                  </a:solidFill>
                  <a:latin typeface="Archivo Black"/>
                </a:rPr>
                <a:t>04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028700" y="7937831"/>
            <a:ext cx="692679" cy="661856"/>
            <a:chOff x="0" y="0"/>
            <a:chExt cx="193883" cy="185256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93883" cy="185256"/>
            </a:xfrm>
            <a:custGeom>
              <a:avLst/>
              <a:gdLst/>
              <a:ahLst/>
              <a:cxnLst/>
              <a:rect r="r" b="b" t="t" l="l"/>
              <a:pathLst>
                <a:path h="185256" w="193883">
                  <a:moveTo>
                    <a:pt x="89414" y="0"/>
                  </a:moveTo>
                  <a:lnTo>
                    <a:pt x="104469" y="0"/>
                  </a:lnTo>
                  <a:cubicBezTo>
                    <a:pt x="153851" y="0"/>
                    <a:pt x="193883" y="40032"/>
                    <a:pt x="193883" y="89414"/>
                  </a:cubicBezTo>
                  <a:lnTo>
                    <a:pt x="193883" y="95842"/>
                  </a:lnTo>
                  <a:cubicBezTo>
                    <a:pt x="193883" y="145224"/>
                    <a:pt x="153851" y="185256"/>
                    <a:pt x="104469" y="185256"/>
                  </a:cubicBezTo>
                  <a:lnTo>
                    <a:pt x="89414" y="185256"/>
                  </a:lnTo>
                  <a:cubicBezTo>
                    <a:pt x="40032" y="185256"/>
                    <a:pt x="0" y="145224"/>
                    <a:pt x="0" y="95842"/>
                  </a:cubicBezTo>
                  <a:lnTo>
                    <a:pt x="0" y="89414"/>
                  </a:lnTo>
                  <a:cubicBezTo>
                    <a:pt x="0" y="40032"/>
                    <a:pt x="40032" y="0"/>
                    <a:pt x="89414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57150"/>
              <a:ext cx="193883" cy="24240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FFFFFF"/>
                  </a:solidFill>
                  <a:latin typeface="Archivo Black"/>
                </a:rPr>
                <a:t>05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7456055" y="7052248"/>
            <a:ext cx="685461" cy="654960"/>
            <a:chOff x="0" y="0"/>
            <a:chExt cx="193883" cy="185256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93883" cy="185256"/>
            </a:xfrm>
            <a:custGeom>
              <a:avLst/>
              <a:gdLst/>
              <a:ahLst/>
              <a:cxnLst/>
              <a:rect r="r" b="b" t="t" l="l"/>
              <a:pathLst>
                <a:path h="185256" w="193883">
                  <a:moveTo>
                    <a:pt x="90356" y="0"/>
                  </a:moveTo>
                  <a:lnTo>
                    <a:pt x="103527" y="0"/>
                  </a:lnTo>
                  <a:cubicBezTo>
                    <a:pt x="153430" y="0"/>
                    <a:pt x="193883" y="40454"/>
                    <a:pt x="193883" y="90356"/>
                  </a:cubicBezTo>
                  <a:lnTo>
                    <a:pt x="193883" y="94900"/>
                  </a:lnTo>
                  <a:cubicBezTo>
                    <a:pt x="193883" y="144802"/>
                    <a:pt x="153430" y="185256"/>
                    <a:pt x="103527" y="185256"/>
                  </a:cubicBezTo>
                  <a:lnTo>
                    <a:pt x="90356" y="185256"/>
                  </a:lnTo>
                  <a:cubicBezTo>
                    <a:pt x="40454" y="185256"/>
                    <a:pt x="0" y="144802"/>
                    <a:pt x="0" y="94900"/>
                  </a:cubicBezTo>
                  <a:lnTo>
                    <a:pt x="0" y="90356"/>
                  </a:lnTo>
                  <a:cubicBezTo>
                    <a:pt x="0" y="40454"/>
                    <a:pt x="40454" y="0"/>
                    <a:pt x="90356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57150"/>
              <a:ext cx="193883" cy="24240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FFFFFF"/>
                  </a:solidFill>
                  <a:latin typeface="Archivo Black"/>
                </a:rPr>
                <a:t>09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7423227" y="8066258"/>
            <a:ext cx="692679" cy="661856"/>
            <a:chOff x="0" y="0"/>
            <a:chExt cx="193883" cy="185256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93883" cy="185256"/>
            </a:xfrm>
            <a:custGeom>
              <a:avLst/>
              <a:gdLst/>
              <a:ahLst/>
              <a:cxnLst/>
              <a:rect r="r" b="b" t="t" l="l"/>
              <a:pathLst>
                <a:path h="185256" w="193883">
                  <a:moveTo>
                    <a:pt x="89414" y="0"/>
                  </a:moveTo>
                  <a:lnTo>
                    <a:pt x="104469" y="0"/>
                  </a:lnTo>
                  <a:cubicBezTo>
                    <a:pt x="153851" y="0"/>
                    <a:pt x="193883" y="40032"/>
                    <a:pt x="193883" y="89414"/>
                  </a:cubicBezTo>
                  <a:lnTo>
                    <a:pt x="193883" y="95842"/>
                  </a:lnTo>
                  <a:cubicBezTo>
                    <a:pt x="193883" y="145224"/>
                    <a:pt x="153851" y="185256"/>
                    <a:pt x="104469" y="185256"/>
                  </a:cubicBezTo>
                  <a:lnTo>
                    <a:pt x="89414" y="185256"/>
                  </a:lnTo>
                  <a:cubicBezTo>
                    <a:pt x="40032" y="185256"/>
                    <a:pt x="0" y="145224"/>
                    <a:pt x="0" y="95842"/>
                  </a:cubicBezTo>
                  <a:lnTo>
                    <a:pt x="0" y="89414"/>
                  </a:lnTo>
                  <a:cubicBezTo>
                    <a:pt x="0" y="40032"/>
                    <a:pt x="40032" y="0"/>
                    <a:pt x="89414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57150"/>
              <a:ext cx="193883" cy="24240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FFFFFF"/>
                  </a:solidFill>
                  <a:latin typeface="Archivo Black"/>
                </a:rPr>
                <a:t>10</a:t>
              </a:r>
            </a:p>
          </p:txBody>
        </p:sp>
      </p:grpSp>
      <p:sp>
        <p:nvSpPr>
          <p:cNvPr name="TextBox 76" id="76"/>
          <p:cNvSpPr txBox="true"/>
          <p:nvPr/>
        </p:nvSpPr>
        <p:spPr>
          <a:xfrm rot="0">
            <a:off x="8350176" y="4313012"/>
            <a:ext cx="6346855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>
                <a:solidFill>
                  <a:srgbClr val="5DA4E2"/>
                </a:solidFill>
                <a:latin typeface="Open Sans 2 Medium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868080" y="7825328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166" r="0" b="-1216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157158" y="1076135"/>
            <a:ext cx="797368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PCA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5157158" y="3060436"/>
          <a:ext cx="9606826" cy="6083424"/>
        </p:xfrm>
        <a:graphic>
          <a:graphicData uri="http://schemas.openxmlformats.org/drawingml/2006/table">
            <a:tbl>
              <a:tblPr/>
              <a:tblGrid>
                <a:gridCol w="2401706"/>
                <a:gridCol w="2401706"/>
                <a:gridCol w="2401706"/>
                <a:gridCol w="2401706"/>
              </a:tblGrid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R-SQUARED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0.00714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0.08449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0.86640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0.00903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0.09507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0.83087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0.02814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0.16776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0.47335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0.05181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0.22763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0.03036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3235329" y="2033466"/>
            <a:ext cx="12739336" cy="6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</a:pPr>
            <a:r>
              <a:rPr lang="en-US" sz="1987">
                <a:solidFill>
                  <a:srgbClr val="5DA4E2"/>
                </a:solidFill>
                <a:latin typeface="Open Sans 1 Bold"/>
              </a:rPr>
              <a:t>Setelah mendapatkan best parameter </a:t>
            </a:r>
          </a:p>
          <a:p>
            <a:pPr algn="ctr">
              <a:lnSpc>
                <a:spcPts val="2781"/>
              </a:lnSpc>
              <a:spcBef>
                <a:spcPct val="0"/>
              </a:spcBef>
            </a:pPr>
            <a:r>
              <a:rPr lang="en-US" sz="1987">
                <a:solidFill>
                  <a:srgbClr val="5DA4E2"/>
                </a:solidFill>
                <a:latin typeface="Open Sans 1 Bold"/>
              </a:rPr>
              <a:t>di Linear Regression selanjutnya eksperimen dengan PCA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868080" y="7825328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166" r="0" b="-1216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157158" y="1076135"/>
            <a:ext cx="797368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PCA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4801584" y="2844575"/>
          <a:ext cx="9606826" cy="6083424"/>
        </p:xfrm>
        <a:graphic>
          <a:graphicData uri="http://schemas.openxmlformats.org/drawingml/2006/table">
            <a:tbl>
              <a:tblPr/>
              <a:tblGrid>
                <a:gridCol w="2401706"/>
                <a:gridCol w="2401706"/>
                <a:gridCol w="2401706"/>
                <a:gridCol w="2401706"/>
              </a:tblGrid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R-SQUARED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0.007188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0.08478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0.86550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0.00901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0.09494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0.83134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0.02301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0.15171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0.56929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0.05178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0.22756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0.03100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3235329" y="2184078"/>
            <a:ext cx="12739336" cy="3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>
                <a:solidFill>
                  <a:srgbClr val="5DA4E2"/>
                </a:solidFill>
                <a:latin typeface="Open Sans 2 Bold"/>
              </a:rPr>
              <a:t>Setelah mendapatkan best alpha di Lasso selanjutnya eksperimen dengan PCA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868080" y="7825328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166" r="0" b="-1216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-7368166" y="-8617407"/>
            <a:ext cx="1088513" cy="18288000"/>
            <a:chOff x="0" y="0"/>
            <a:chExt cx="286687" cy="4816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8364357" y="-7571043"/>
            <a:ext cx="1088513" cy="18288000"/>
            <a:chOff x="0" y="0"/>
            <a:chExt cx="286687" cy="4816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157158" y="1076135"/>
            <a:ext cx="797368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PCA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80898" y="9716394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4801584" y="2844575"/>
          <a:ext cx="9606826" cy="6083424"/>
        </p:xfrm>
        <a:graphic>
          <a:graphicData uri="http://schemas.openxmlformats.org/drawingml/2006/table">
            <a:tbl>
              <a:tblPr/>
              <a:tblGrid>
                <a:gridCol w="2401706"/>
                <a:gridCol w="2401706"/>
                <a:gridCol w="2401706"/>
                <a:gridCol w="2401706"/>
              </a:tblGrid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B75BC"/>
                          </a:solidFill>
                          <a:latin typeface="Open Sans 1 Bold"/>
                        </a:rPr>
                        <a:t>R-SQUARED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0.00714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0.08450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0.86638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0.00903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0.09507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0.83086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0.03251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0.18033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0.39150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0.05128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0.22645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1 Bold"/>
                        </a:rPr>
                        <a:t>0.04043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55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3235329" y="2184078"/>
            <a:ext cx="12739336" cy="3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>
                <a:solidFill>
                  <a:srgbClr val="5DA4E2"/>
                </a:solidFill>
                <a:latin typeface="Open Sans 2 Bold"/>
              </a:rPr>
              <a:t>Setelah mendapatkan best alpha di ridge, selanjutnya eksperimen dengan PCA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701279" y="1225148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55739" y="7097814"/>
            <a:ext cx="5669664" cy="3189186"/>
            <a:chOff x="0" y="0"/>
            <a:chExt cx="6089457" cy="3425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973770" y="0"/>
            <a:ext cx="7281908" cy="4096074"/>
            <a:chOff x="0" y="0"/>
            <a:chExt cx="6089457" cy="34253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96961" y="324879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7" y="0"/>
                </a:lnTo>
                <a:lnTo>
                  <a:pt x="1160627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7588" y="413364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3" y="0"/>
                </a:lnTo>
                <a:lnTo>
                  <a:pt x="1559473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48454" y="184421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034147" y="9614312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847573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847573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48555" y="2691234"/>
            <a:ext cx="953701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Evaluasi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82774" y="3769998"/>
            <a:ext cx="9722452" cy="159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8"/>
              </a:lnSpc>
            </a:pPr>
            <a:r>
              <a:rPr lang="en-US" sz="2516">
                <a:solidFill>
                  <a:srgbClr val="000000"/>
                </a:solidFill>
                <a:latin typeface="Open Sans 1"/>
              </a:rPr>
              <a:t>Berdasarkan nilai MSE dari perbandingan yang dilakukan (menggunakan PCA dan tanpa PCA) di dapatkan MSE dan RMSE yang lebih rendah tanpa menggunakan PCA.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578489" y="1259566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55739" y="7097814"/>
            <a:ext cx="5669664" cy="3189186"/>
            <a:chOff x="0" y="0"/>
            <a:chExt cx="6089457" cy="3425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973770" y="0"/>
            <a:ext cx="7281908" cy="4096074"/>
            <a:chOff x="0" y="0"/>
            <a:chExt cx="6089457" cy="34253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96961" y="324879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7" y="0"/>
                </a:lnTo>
                <a:lnTo>
                  <a:pt x="1160627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7588" y="413364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3" y="0"/>
                </a:lnTo>
                <a:lnTo>
                  <a:pt x="1559473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48454" y="184421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034147" y="9614312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847573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847573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08717" y="4155292"/>
            <a:ext cx="3276834" cy="74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49"/>
              </a:lnSpc>
              <a:spcBef>
                <a:spcPct val="0"/>
              </a:spcBef>
            </a:pPr>
            <a:r>
              <a:rPr lang="en-US" sz="4383">
                <a:solidFill>
                  <a:srgbClr val="5DA4E2"/>
                </a:solidFill>
                <a:latin typeface="Archivo Black"/>
              </a:rPr>
              <a:t>EVALUASI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60065" y="2507713"/>
            <a:ext cx="5885840" cy="5936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8"/>
              </a:lnSpc>
            </a:pPr>
            <a:r>
              <a:rPr lang="en-US" sz="2516">
                <a:solidFill>
                  <a:srgbClr val="1B75BC"/>
                </a:solidFill>
                <a:latin typeface="Open Sans 1 Bold"/>
              </a:rPr>
              <a:t>Best Model : Ridge Regression</a:t>
            </a:r>
          </a:p>
          <a:p>
            <a:pPr algn="just" marL="543346" indent="-271673" lvl="1">
              <a:lnSpc>
                <a:spcPts val="4278"/>
              </a:lnSpc>
              <a:buFont typeface="Arial"/>
              <a:buChar char="•"/>
            </a:pPr>
            <a:r>
              <a:rPr lang="en-US" sz="2516">
                <a:solidFill>
                  <a:srgbClr val="000000"/>
                </a:solidFill>
                <a:latin typeface="Open Sans 1"/>
              </a:rPr>
              <a:t>Ridge Regression dengan Alpha 5</a:t>
            </a:r>
          </a:p>
          <a:p>
            <a:pPr algn="just" marL="543346" indent="-271673" lvl="1">
              <a:lnSpc>
                <a:spcPts val="4278"/>
              </a:lnSpc>
              <a:buFont typeface="Arial"/>
              <a:buChar char="•"/>
            </a:pPr>
            <a:r>
              <a:rPr lang="en-US" sz="2516">
                <a:solidFill>
                  <a:srgbClr val="000000"/>
                </a:solidFill>
                <a:latin typeface="Open Sans 1"/>
              </a:rPr>
              <a:t>Tanpa PCA</a:t>
            </a:r>
          </a:p>
          <a:p>
            <a:pPr algn="just">
              <a:lnSpc>
                <a:spcPts val="4278"/>
              </a:lnSpc>
            </a:pPr>
          </a:p>
          <a:p>
            <a:pPr algn="just">
              <a:lnSpc>
                <a:spcPts val="4278"/>
              </a:lnSpc>
            </a:pPr>
            <a:r>
              <a:rPr lang="en-US" sz="2516">
                <a:solidFill>
                  <a:srgbClr val="1B75BC"/>
                </a:solidFill>
                <a:latin typeface="Open Sans 1 Bold"/>
              </a:rPr>
              <a:t>Hasil Cek Overfitting</a:t>
            </a:r>
          </a:p>
          <a:p>
            <a:pPr algn="just" marL="543346" indent="-271673" lvl="1">
              <a:lnSpc>
                <a:spcPts val="4278"/>
              </a:lnSpc>
              <a:buFont typeface="Arial"/>
              <a:buChar char="•"/>
            </a:pPr>
            <a:r>
              <a:rPr lang="en-US" sz="2516">
                <a:solidFill>
                  <a:srgbClr val="000000"/>
                </a:solidFill>
                <a:latin typeface="Open Sans 1"/>
              </a:rPr>
              <a:t>Model tidak overfitting tanpa PCA</a:t>
            </a:r>
          </a:p>
          <a:p>
            <a:pPr algn="just">
              <a:lnSpc>
                <a:spcPts val="4278"/>
              </a:lnSpc>
            </a:pPr>
          </a:p>
          <a:p>
            <a:pPr algn="just">
              <a:lnSpc>
                <a:spcPts val="4278"/>
              </a:lnSpc>
            </a:pPr>
            <a:r>
              <a:rPr lang="en-US" sz="2516">
                <a:solidFill>
                  <a:srgbClr val="1B75BC"/>
                </a:solidFill>
                <a:latin typeface="Open Sans 1 Bold"/>
              </a:rPr>
              <a:t>Penggunaan Model</a:t>
            </a:r>
          </a:p>
          <a:p>
            <a:pPr algn="just" marL="543346" indent="-271673" lvl="1">
              <a:lnSpc>
                <a:spcPts val="4278"/>
              </a:lnSpc>
              <a:buFont typeface="Arial"/>
              <a:buChar char="•"/>
            </a:pPr>
            <a:r>
              <a:rPr lang="en-US" sz="2516">
                <a:solidFill>
                  <a:srgbClr val="000000"/>
                </a:solidFill>
                <a:latin typeface="Open Sans 1"/>
              </a:rPr>
              <a:t>Ridge Regression (Alpha 5)</a:t>
            </a:r>
          </a:p>
          <a:p>
            <a:pPr algn="just" marL="543346" indent="-271673" lvl="1">
              <a:lnSpc>
                <a:spcPts val="4278"/>
              </a:lnSpc>
              <a:buFont typeface="Arial"/>
              <a:buChar char="•"/>
            </a:pPr>
            <a:r>
              <a:rPr lang="en-US" sz="2516">
                <a:solidFill>
                  <a:srgbClr val="000000"/>
                </a:solidFill>
                <a:latin typeface="Open Sans 1"/>
              </a:rPr>
              <a:t>42 fitur digunakan (Tanpa PCA)</a:t>
            </a:r>
          </a:p>
          <a:p>
            <a:pPr algn="just">
              <a:lnSpc>
                <a:spcPts val="4278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11196311" y="765246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948620" y="8513422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7508" y="7489204"/>
            <a:ext cx="5669664" cy="3189186"/>
            <a:chOff x="0" y="0"/>
            <a:chExt cx="6089457" cy="3425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691320" y="-712415"/>
            <a:ext cx="7281908" cy="4096074"/>
            <a:chOff x="0" y="0"/>
            <a:chExt cx="6089457" cy="34253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96961" y="324879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7" y="0"/>
                </a:lnTo>
                <a:lnTo>
                  <a:pt x="1160627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7588" y="413364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3" y="0"/>
                </a:lnTo>
                <a:lnTo>
                  <a:pt x="1559473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48454" y="184421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664053" y="2629118"/>
            <a:ext cx="8602800" cy="6089879"/>
            <a:chOff x="0" y="0"/>
            <a:chExt cx="11470400" cy="8119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70400" cy="3818456"/>
            </a:xfrm>
            <a:custGeom>
              <a:avLst/>
              <a:gdLst/>
              <a:ahLst/>
              <a:cxnLst/>
              <a:rect r="r" b="b" t="t" l="l"/>
              <a:pathLst>
                <a:path h="3818456" w="11470400">
                  <a:moveTo>
                    <a:pt x="0" y="0"/>
                  </a:moveTo>
                  <a:lnTo>
                    <a:pt x="11470400" y="0"/>
                  </a:lnTo>
                  <a:lnTo>
                    <a:pt x="11470400" y="3818456"/>
                  </a:lnTo>
                  <a:lnTo>
                    <a:pt x="0" y="381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4010747"/>
              <a:ext cx="11470400" cy="4109091"/>
            </a:xfrm>
            <a:custGeom>
              <a:avLst/>
              <a:gdLst/>
              <a:ahLst/>
              <a:cxnLst/>
              <a:rect r="r" b="b" t="t" l="l"/>
              <a:pathLst>
                <a:path h="4109091" w="11470400">
                  <a:moveTo>
                    <a:pt x="0" y="0"/>
                  </a:moveTo>
                  <a:lnTo>
                    <a:pt x="11470400" y="0"/>
                  </a:lnTo>
                  <a:lnTo>
                    <a:pt x="11470400" y="4109091"/>
                  </a:lnTo>
                  <a:lnTo>
                    <a:pt x="0" y="4109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729839" y="1390530"/>
            <a:ext cx="953701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Evaluasi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34147" y="9614312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847573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847573"/>
                </a:solidFill>
                <a:latin typeface="Open Sans 1 Bold"/>
              </a:rPr>
              <a:t>Data Science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08971" y="540888"/>
            <a:ext cx="4478246" cy="44782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68887" t="0" r="-3745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46561" y="3055976"/>
            <a:ext cx="7659980" cy="4308685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1609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777318" y="6548361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552316" y="99703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52316" y="7314885"/>
            <a:ext cx="2799147" cy="279914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5061" t="0" r="-25061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7552316" y="6371042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552316" y="3791933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0810" t="0" r="-2081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7552316" y="298038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552316" y="324879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21" t="0" r="-24921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496961" y="324879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7" y="0"/>
                </a:lnTo>
                <a:lnTo>
                  <a:pt x="1160627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57588" y="413364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3" y="0"/>
                </a:lnTo>
                <a:lnTo>
                  <a:pt x="1559473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748454" y="184421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608971" y="5368825"/>
            <a:ext cx="4478246" cy="4478246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70720" t="0" r="-35261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487267" y="3329509"/>
            <a:ext cx="3379250" cy="3379250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57670" t="0" r="-49698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28700" y="1562812"/>
            <a:ext cx="6229167" cy="9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</a:rPr>
              <a:t>DEPLOYMENT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33122" y="9565407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1968" y="7612312"/>
            <a:ext cx="6229167" cy="80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8"/>
              </a:lnSpc>
              <a:spcBef>
                <a:spcPct val="0"/>
              </a:spcBef>
            </a:pPr>
            <a:r>
              <a:rPr lang="en-US" sz="4774" u="sng">
                <a:solidFill>
                  <a:srgbClr val="FFFFFF"/>
                </a:solidFill>
                <a:latin typeface="Archivo Black"/>
                <a:hlinkClick r:id="rId13" tooltip="https://www.google.com/url?q=https%3A%2F%2Ffinprosib6.streamlit.app%2F"/>
              </a:rPr>
              <a:t>DEMO STREAMLIT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11196311" y="765246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948620" y="8513422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7508" y="7489204"/>
            <a:ext cx="5669664" cy="3189186"/>
            <a:chOff x="0" y="0"/>
            <a:chExt cx="6089457" cy="3425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691320" y="-712415"/>
            <a:ext cx="7281908" cy="4096074"/>
            <a:chOff x="0" y="0"/>
            <a:chExt cx="6089457" cy="34253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96961" y="324879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7" y="0"/>
                </a:lnTo>
                <a:lnTo>
                  <a:pt x="1160627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7588" y="413364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3" y="0"/>
                </a:lnTo>
                <a:lnTo>
                  <a:pt x="1559473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48454" y="184421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31483" y="4555449"/>
            <a:ext cx="11025034" cy="105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28"/>
              </a:lnSpc>
              <a:spcBef>
                <a:spcPct val="0"/>
              </a:spcBef>
            </a:pPr>
            <a:r>
              <a:rPr lang="en-US" sz="6107">
                <a:solidFill>
                  <a:srgbClr val="5DA4E2"/>
                </a:solidFill>
                <a:latin typeface="Archivo Black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34147" y="9614312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847573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847573"/>
                </a:solidFill>
                <a:latin typeface="Open Sans 1 Bold"/>
              </a:rPr>
              <a:t>Data Science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914" y="8382348"/>
            <a:ext cx="587713" cy="748246"/>
          </a:xfrm>
          <a:custGeom>
            <a:avLst/>
            <a:gdLst/>
            <a:ahLst/>
            <a:cxnLst/>
            <a:rect r="r" b="b" t="t" l="l"/>
            <a:pathLst>
              <a:path h="748246" w="587713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51" y="8365399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6392" y="8317688"/>
            <a:ext cx="825844" cy="895886"/>
          </a:xfrm>
          <a:custGeom>
            <a:avLst/>
            <a:gdLst/>
            <a:ahLst/>
            <a:cxnLst/>
            <a:rect r="r" b="b" t="t" l="l"/>
            <a:pathLst>
              <a:path h="895886" w="825844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71257" y="8394737"/>
            <a:ext cx="801428" cy="735857"/>
          </a:xfrm>
          <a:custGeom>
            <a:avLst/>
            <a:gdLst/>
            <a:ahLst/>
            <a:cxnLst/>
            <a:rect r="r" b="b" t="t" l="l"/>
            <a:pathLst>
              <a:path h="735857" w="801428">
                <a:moveTo>
                  <a:pt x="0" y="0"/>
                </a:moveTo>
                <a:lnTo>
                  <a:pt x="801428" y="0"/>
                </a:lnTo>
                <a:lnTo>
                  <a:pt x="801428" y="735857"/>
                </a:lnTo>
                <a:lnTo>
                  <a:pt x="0" y="7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83296" y="5900169"/>
            <a:ext cx="660740" cy="798697"/>
          </a:xfrm>
          <a:custGeom>
            <a:avLst/>
            <a:gdLst/>
            <a:ahLst/>
            <a:cxnLst/>
            <a:rect r="r" b="b" t="t" l="l"/>
            <a:pathLst>
              <a:path h="798697" w="660740">
                <a:moveTo>
                  <a:pt x="0" y="0"/>
                </a:moveTo>
                <a:lnTo>
                  <a:pt x="660740" y="0"/>
                </a:lnTo>
                <a:lnTo>
                  <a:pt x="660740" y="798697"/>
                </a:lnTo>
                <a:lnTo>
                  <a:pt x="0" y="798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93405" y="4483817"/>
            <a:ext cx="733943" cy="839228"/>
          </a:xfrm>
          <a:custGeom>
            <a:avLst/>
            <a:gdLst/>
            <a:ahLst/>
            <a:cxnLst/>
            <a:rect r="r" b="b" t="t" l="l"/>
            <a:pathLst>
              <a:path h="839228" w="733943">
                <a:moveTo>
                  <a:pt x="0" y="0"/>
                </a:moveTo>
                <a:lnTo>
                  <a:pt x="733943" y="0"/>
                </a:lnTo>
                <a:lnTo>
                  <a:pt x="733943" y="839228"/>
                </a:lnTo>
                <a:lnTo>
                  <a:pt x="0" y="839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44297" y="4490759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54795" y="4351976"/>
            <a:ext cx="682965" cy="813054"/>
          </a:xfrm>
          <a:custGeom>
            <a:avLst/>
            <a:gdLst/>
            <a:ahLst/>
            <a:cxnLst/>
            <a:rect r="r" b="b" t="t" l="l"/>
            <a:pathLst>
              <a:path h="813054" w="682965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90674" y="4533662"/>
            <a:ext cx="795968" cy="706241"/>
          </a:xfrm>
          <a:custGeom>
            <a:avLst/>
            <a:gdLst/>
            <a:ahLst/>
            <a:cxnLst/>
            <a:rect r="r" b="b" t="t" l="l"/>
            <a:pathLst>
              <a:path h="706241" w="795968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12724" y="4486006"/>
            <a:ext cx="698242" cy="672851"/>
          </a:xfrm>
          <a:custGeom>
            <a:avLst/>
            <a:gdLst/>
            <a:ahLst/>
            <a:cxnLst/>
            <a:rect r="r" b="b" t="t" l="l"/>
            <a:pathLst>
              <a:path h="672851" w="698242">
                <a:moveTo>
                  <a:pt x="0" y="0"/>
                </a:moveTo>
                <a:lnTo>
                  <a:pt x="698242" y="0"/>
                </a:lnTo>
                <a:lnTo>
                  <a:pt x="698242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72855" y="5746697"/>
            <a:ext cx="775043" cy="868174"/>
          </a:xfrm>
          <a:custGeom>
            <a:avLst/>
            <a:gdLst/>
            <a:ahLst/>
            <a:cxnLst/>
            <a:rect r="r" b="b" t="t" l="l"/>
            <a:pathLst>
              <a:path h="868174" w="775043">
                <a:moveTo>
                  <a:pt x="0" y="0"/>
                </a:moveTo>
                <a:lnTo>
                  <a:pt x="775043" y="0"/>
                </a:lnTo>
                <a:lnTo>
                  <a:pt x="775043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79401" y="6927753"/>
            <a:ext cx="833753" cy="868492"/>
          </a:xfrm>
          <a:custGeom>
            <a:avLst/>
            <a:gdLst/>
            <a:ahLst/>
            <a:cxnLst/>
            <a:rect r="r" b="b" t="t" l="l"/>
            <a:pathLst>
              <a:path h="868492" w="833753">
                <a:moveTo>
                  <a:pt x="0" y="0"/>
                </a:moveTo>
                <a:lnTo>
                  <a:pt x="833753" y="0"/>
                </a:lnTo>
                <a:lnTo>
                  <a:pt x="833753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32481" y="5628671"/>
            <a:ext cx="727593" cy="835440"/>
          </a:xfrm>
          <a:custGeom>
            <a:avLst/>
            <a:gdLst/>
            <a:ahLst/>
            <a:cxnLst/>
            <a:rect r="r" b="b" t="t" l="l"/>
            <a:pathLst>
              <a:path h="835440" w="727593">
                <a:moveTo>
                  <a:pt x="0" y="0"/>
                </a:moveTo>
                <a:lnTo>
                  <a:pt x="727593" y="0"/>
                </a:lnTo>
                <a:lnTo>
                  <a:pt x="727593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54571" y="5693520"/>
            <a:ext cx="868174" cy="868174"/>
          </a:xfrm>
          <a:custGeom>
            <a:avLst/>
            <a:gdLst/>
            <a:ahLst/>
            <a:cxnLst/>
            <a:rect r="r" b="b" t="t" l="l"/>
            <a:pathLst>
              <a:path h="868174" w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99529" y="8358896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8" y="0"/>
                </a:lnTo>
                <a:lnTo>
                  <a:pt x="899568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29848" y="6934814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68864" y="4397581"/>
            <a:ext cx="778541" cy="767216"/>
          </a:xfrm>
          <a:custGeom>
            <a:avLst/>
            <a:gdLst/>
            <a:ahLst/>
            <a:cxnLst/>
            <a:rect r="r" b="b" t="t" l="l"/>
            <a:pathLst>
              <a:path h="767216" w="778541">
                <a:moveTo>
                  <a:pt x="0" y="0"/>
                </a:moveTo>
                <a:lnTo>
                  <a:pt x="778541" y="0"/>
                </a:lnTo>
                <a:lnTo>
                  <a:pt x="77854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18045" y="4476154"/>
            <a:ext cx="889451" cy="889451"/>
          </a:xfrm>
          <a:custGeom>
            <a:avLst/>
            <a:gdLst/>
            <a:ahLst/>
            <a:cxnLst/>
            <a:rect r="r" b="b" t="t" l="l"/>
            <a:pathLst>
              <a:path h="889451" w="889451">
                <a:moveTo>
                  <a:pt x="0" y="0"/>
                </a:moveTo>
                <a:lnTo>
                  <a:pt x="889452" y="0"/>
                </a:lnTo>
                <a:lnTo>
                  <a:pt x="889452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05050" y="7015311"/>
            <a:ext cx="767216" cy="767216"/>
          </a:xfrm>
          <a:custGeom>
            <a:avLst/>
            <a:gdLst/>
            <a:ahLst/>
            <a:cxnLst/>
            <a:rect r="r" b="b" t="t" l="l"/>
            <a:pathLst>
              <a:path h="767216" w="767216">
                <a:moveTo>
                  <a:pt x="0" y="0"/>
                </a:moveTo>
                <a:lnTo>
                  <a:pt x="767216" y="0"/>
                </a:lnTo>
                <a:lnTo>
                  <a:pt x="76721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635686" y="5665856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12942" y="7030117"/>
            <a:ext cx="897806" cy="767216"/>
          </a:xfrm>
          <a:custGeom>
            <a:avLst/>
            <a:gdLst/>
            <a:ahLst/>
            <a:cxnLst/>
            <a:rect r="r" b="b" t="t" l="l"/>
            <a:pathLst>
              <a:path h="767216" w="897806">
                <a:moveTo>
                  <a:pt x="0" y="0"/>
                </a:moveTo>
                <a:lnTo>
                  <a:pt x="897806" y="0"/>
                </a:lnTo>
                <a:lnTo>
                  <a:pt x="89780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109891" y="5654140"/>
            <a:ext cx="708629" cy="767216"/>
          </a:xfrm>
          <a:custGeom>
            <a:avLst/>
            <a:gdLst/>
            <a:ahLst/>
            <a:cxnLst/>
            <a:rect r="r" b="b" t="t" l="l"/>
            <a:pathLst>
              <a:path h="767216" w="708629">
                <a:moveTo>
                  <a:pt x="0" y="0"/>
                </a:moveTo>
                <a:lnTo>
                  <a:pt x="708629" y="0"/>
                </a:lnTo>
                <a:lnTo>
                  <a:pt x="708629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27985" y="5823048"/>
            <a:ext cx="669571" cy="767216"/>
          </a:xfrm>
          <a:custGeom>
            <a:avLst/>
            <a:gdLst/>
            <a:ahLst/>
            <a:cxnLst/>
            <a:rect r="r" b="b" t="t" l="l"/>
            <a:pathLst>
              <a:path h="767216" w="669571">
                <a:moveTo>
                  <a:pt x="0" y="0"/>
                </a:moveTo>
                <a:lnTo>
                  <a:pt x="669571" y="0"/>
                </a:lnTo>
                <a:lnTo>
                  <a:pt x="669571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64507" y="8298717"/>
            <a:ext cx="514732" cy="767216"/>
          </a:xfrm>
          <a:custGeom>
            <a:avLst/>
            <a:gdLst/>
            <a:ahLst/>
            <a:cxnLst/>
            <a:rect r="r" b="b" t="t" l="l"/>
            <a:pathLst>
              <a:path h="767216" w="514732">
                <a:moveTo>
                  <a:pt x="0" y="0"/>
                </a:moveTo>
                <a:lnTo>
                  <a:pt x="514732" y="0"/>
                </a:lnTo>
                <a:lnTo>
                  <a:pt x="514732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362292" y="8358896"/>
            <a:ext cx="796168" cy="767216"/>
          </a:xfrm>
          <a:custGeom>
            <a:avLst/>
            <a:gdLst/>
            <a:ahLst/>
            <a:cxnLst/>
            <a:rect r="r" b="b" t="t" l="l"/>
            <a:pathLst>
              <a:path h="767216" w="796168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055481" y="4586260"/>
            <a:ext cx="661201" cy="767216"/>
          </a:xfrm>
          <a:custGeom>
            <a:avLst/>
            <a:gdLst/>
            <a:ahLst/>
            <a:cxnLst/>
            <a:rect r="r" b="b" t="t" l="l"/>
            <a:pathLst>
              <a:path h="767216" w="661201">
                <a:moveTo>
                  <a:pt x="0" y="0"/>
                </a:moveTo>
                <a:lnTo>
                  <a:pt x="661201" y="0"/>
                </a:lnTo>
                <a:lnTo>
                  <a:pt x="66120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921674" y="4506444"/>
            <a:ext cx="1085063" cy="651038"/>
          </a:xfrm>
          <a:custGeom>
            <a:avLst/>
            <a:gdLst/>
            <a:ahLst/>
            <a:cxnLst/>
            <a:rect r="r" b="b" t="t" l="l"/>
            <a:pathLst>
              <a:path h="651038" w="1085063">
                <a:moveTo>
                  <a:pt x="0" y="0"/>
                </a:moveTo>
                <a:lnTo>
                  <a:pt x="1085063" y="0"/>
                </a:lnTo>
                <a:lnTo>
                  <a:pt x="1085063" y="651038"/>
                </a:lnTo>
                <a:lnTo>
                  <a:pt x="0" y="65103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724520" y="4417491"/>
            <a:ext cx="609588" cy="767216"/>
          </a:xfrm>
          <a:custGeom>
            <a:avLst/>
            <a:gdLst/>
            <a:ahLst/>
            <a:cxnLst/>
            <a:rect r="r" b="b" t="t" l="l"/>
            <a:pathLst>
              <a:path h="767216" w="609588">
                <a:moveTo>
                  <a:pt x="0" y="0"/>
                </a:moveTo>
                <a:lnTo>
                  <a:pt x="609588" y="0"/>
                </a:lnTo>
                <a:lnTo>
                  <a:pt x="609588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264507" y="5572814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5" y="0"/>
                </a:lnTo>
                <a:lnTo>
                  <a:pt x="787255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299344" y="8236144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712337" y="8298717"/>
            <a:ext cx="899016" cy="887574"/>
          </a:xfrm>
          <a:custGeom>
            <a:avLst/>
            <a:gdLst/>
            <a:ahLst/>
            <a:cxnLst/>
            <a:rect r="r" b="b" t="t" l="l"/>
            <a:pathLst>
              <a:path h="887574" w="899016">
                <a:moveTo>
                  <a:pt x="0" y="0"/>
                </a:moveTo>
                <a:lnTo>
                  <a:pt x="899016" y="0"/>
                </a:lnTo>
                <a:lnTo>
                  <a:pt x="899016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767764" y="5707040"/>
            <a:ext cx="788162" cy="922318"/>
          </a:xfrm>
          <a:custGeom>
            <a:avLst/>
            <a:gdLst/>
            <a:ahLst/>
            <a:cxnLst/>
            <a:rect r="r" b="b" t="t" l="l"/>
            <a:pathLst>
              <a:path h="922318" w="788162">
                <a:moveTo>
                  <a:pt x="0" y="0"/>
                </a:moveTo>
                <a:lnTo>
                  <a:pt x="788162" y="0"/>
                </a:lnTo>
                <a:lnTo>
                  <a:pt x="788162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549848" y="6914222"/>
            <a:ext cx="958932" cy="922318"/>
          </a:xfrm>
          <a:custGeom>
            <a:avLst/>
            <a:gdLst/>
            <a:ahLst/>
            <a:cxnLst/>
            <a:rect r="r" b="b" t="t" l="l"/>
            <a:pathLst>
              <a:path h="922318" w="958932">
                <a:moveTo>
                  <a:pt x="0" y="0"/>
                </a:moveTo>
                <a:lnTo>
                  <a:pt x="958932" y="0"/>
                </a:lnTo>
                <a:lnTo>
                  <a:pt x="958932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000944" y="6918016"/>
            <a:ext cx="926524" cy="950724"/>
          </a:xfrm>
          <a:custGeom>
            <a:avLst/>
            <a:gdLst/>
            <a:ahLst/>
            <a:cxnLst/>
            <a:rect r="r" b="b" t="t" l="l"/>
            <a:pathLst>
              <a:path h="950724" w="9265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24172" y="704770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428329" y="1542664"/>
            <a:ext cx="7431342" cy="78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3"/>
              </a:lnSpc>
              <a:spcBef>
                <a:spcPct val="0"/>
              </a:spcBef>
            </a:pPr>
            <a:r>
              <a:rPr lang="en-US" sz="4683">
                <a:solidFill>
                  <a:srgbClr val="5DA4E2"/>
                </a:solidFill>
                <a:latin typeface="Open Sans 2"/>
              </a:rPr>
              <a:t>resource page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556939" y="3207047"/>
            <a:ext cx="811663" cy="811663"/>
          </a:xfrm>
          <a:custGeom>
            <a:avLst/>
            <a:gdLst/>
            <a:ahLst/>
            <a:cxnLst/>
            <a:rect r="r" b="b" t="t" l="l"/>
            <a:pathLst>
              <a:path h="811663" w="811663">
                <a:moveTo>
                  <a:pt x="0" y="0"/>
                </a:moveTo>
                <a:lnTo>
                  <a:pt x="811663" y="0"/>
                </a:lnTo>
                <a:lnTo>
                  <a:pt x="811663" y="811663"/>
                </a:lnTo>
                <a:lnTo>
                  <a:pt x="0" y="81166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350139" y="7047481"/>
            <a:ext cx="1064254" cy="799158"/>
          </a:xfrm>
          <a:custGeom>
            <a:avLst/>
            <a:gdLst/>
            <a:ahLst/>
            <a:cxnLst/>
            <a:rect r="r" b="b" t="t" l="l"/>
            <a:pathLst>
              <a:path h="799158" w="1064254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531342" y="4378202"/>
            <a:ext cx="701847" cy="977255"/>
          </a:xfrm>
          <a:custGeom>
            <a:avLst/>
            <a:gdLst/>
            <a:ahLst/>
            <a:cxnLst/>
            <a:rect r="r" b="b" t="t" l="l"/>
            <a:pathLst>
              <a:path h="977255" w="701847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983296" y="7123148"/>
            <a:ext cx="734267" cy="745105"/>
          </a:xfrm>
          <a:custGeom>
            <a:avLst/>
            <a:gdLst/>
            <a:ahLst/>
            <a:cxnLst/>
            <a:rect r="r" b="b" t="t" l="l"/>
            <a:pathLst>
              <a:path h="745105" w="734267">
                <a:moveTo>
                  <a:pt x="0" y="0"/>
                </a:moveTo>
                <a:lnTo>
                  <a:pt x="734266" y="0"/>
                </a:lnTo>
                <a:lnTo>
                  <a:pt x="734266" y="745105"/>
                </a:lnTo>
                <a:lnTo>
                  <a:pt x="0" y="745105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4308171" y="8247738"/>
            <a:ext cx="1148191" cy="989531"/>
          </a:xfrm>
          <a:custGeom>
            <a:avLst/>
            <a:gdLst/>
            <a:ahLst/>
            <a:cxnLst/>
            <a:rect r="r" b="b" t="t" l="l"/>
            <a:pathLst>
              <a:path h="989531" w="1148191">
                <a:moveTo>
                  <a:pt x="0" y="0"/>
                </a:moveTo>
                <a:lnTo>
                  <a:pt x="1148190" y="0"/>
                </a:lnTo>
                <a:lnTo>
                  <a:pt x="1148190" y="989532"/>
                </a:lnTo>
                <a:lnTo>
                  <a:pt x="0" y="989532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154795" y="8289530"/>
            <a:ext cx="884472" cy="884472"/>
          </a:xfrm>
          <a:custGeom>
            <a:avLst/>
            <a:gdLst/>
            <a:ahLst/>
            <a:cxnLst/>
            <a:rect r="r" b="b" t="t" l="l"/>
            <a:pathLst>
              <a:path h="884472" w="884472">
                <a:moveTo>
                  <a:pt x="0" y="0"/>
                </a:moveTo>
                <a:lnTo>
                  <a:pt x="884472" y="0"/>
                </a:lnTo>
                <a:lnTo>
                  <a:pt x="884472" y="884472"/>
                </a:lnTo>
                <a:lnTo>
                  <a:pt x="0" y="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7615465" y="6927753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4531342" y="5628671"/>
            <a:ext cx="1027960" cy="1043133"/>
          </a:xfrm>
          <a:custGeom>
            <a:avLst/>
            <a:gdLst/>
            <a:ahLst/>
            <a:cxnLst/>
            <a:rect r="r" b="b" t="t" l="l"/>
            <a:pathLst>
              <a:path h="1043133" w="1027960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5955642" y="2925089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4" y="0"/>
                </a:lnTo>
                <a:lnTo>
                  <a:pt x="789574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8905425" y="3007423"/>
            <a:ext cx="1181705" cy="887353"/>
          </a:xfrm>
          <a:custGeom>
            <a:avLst/>
            <a:gdLst/>
            <a:ahLst/>
            <a:cxnLst/>
            <a:rect r="r" b="b" t="t" l="l"/>
            <a:pathLst>
              <a:path h="887353" w="1181705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1744428" y="2989914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924660" y="2948351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314188" y="2906412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4507710" y="2906412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0"/>
                </a:lnTo>
                <a:lnTo>
                  <a:pt x="0" y="1029930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0546588" y="2987227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4531342" y="3003043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6" y="0"/>
                </a:lnTo>
                <a:lnTo>
                  <a:pt x="1023766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260955" y="2906412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133893" y="1258594"/>
            <a:ext cx="22151234" cy="1456426"/>
            <a:chOff x="0" y="0"/>
            <a:chExt cx="2147073" cy="1411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7073" cy="141168"/>
            </a:xfrm>
            <a:custGeom>
              <a:avLst/>
              <a:gdLst/>
              <a:ahLst/>
              <a:cxnLst/>
              <a:rect r="r" b="b" t="t" l="l"/>
              <a:pathLst>
                <a:path h="141168" w="2147073">
                  <a:moveTo>
                    <a:pt x="1943873" y="0"/>
                  </a:moveTo>
                  <a:lnTo>
                    <a:pt x="0" y="0"/>
                  </a:lnTo>
                  <a:lnTo>
                    <a:pt x="203200" y="141168"/>
                  </a:lnTo>
                  <a:lnTo>
                    <a:pt x="2147073" y="141168"/>
                  </a:lnTo>
                  <a:lnTo>
                    <a:pt x="1943873" y="0"/>
                  </a:lnTo>
                  <a:close/>
                </a:path>
              </a:pathLst>
            </a:custGeom>
            <a:solidFill>
              <a:srgbClr val="7AB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943873" cy="160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844104">
            <a:off x="6821748" y="1273472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767217" y="-955555"/>
            <a:ext cx="9520783" cy="5355441"/>
            <a:chOff x="0" y="0"/>
            <a:chExt cx="6089457" cy="34253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FFD75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37" t="0" r="-3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3190765"/>
            <a:ext cx="7936240" cy="1756515"/>
            <a:chOff x="0" y="0"/>
            <a:chExt cx="2708920" cy="5995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8920" cy="599561"/>
            </a:xfrm>
            <a:custGeom>
              <a:avLst/>
              <a:gdLst/>
              <a:ahLst/>
              <a:cxnLst/>
              <a:rect r="r" b="b" t="t" l="l"/>
              <a:pathLst>
                <a:path h="599561" w="2708920">
                  <a:moveTo>
                    <a:pt x="10731" y="0"/>
                  </a:moveTo>
                  <a:lnTo>
                    <a:pt x="2698190" y="0"/>
                  </a:lnTo>
                  <a:cubicBezTo>
                    <a:pt x="2704116" y="0"/>
                    <a:pt x="2708920" y="4804"/>
                    <a:pt x="2708920" y="10731"/>
                  </a:cubicBezTo>
                  <a:lnTo>
                    <a:pt x="2708920" y="588830"/>
                  </a:lnTo>
                  <a:cubicBezTo>
                    <a:pt x="2708920" y="594757"/>
                    <a:pt x="2704116" y="599561"/>
                    <a:pt x="2698190" y="599561"/>
                  </a:cubicBezTo>
                  <a:lnTo>
                    <a:pt x="10731" y="599561"/>
                  </a:lnTo>
                  <a:cubicBezTo>
                    <a:pt x="4804" y="599561"/>
                    <a:pt x="0" y="594757"/>
                    <a:pt x="0" y="588830"/>
                  </a:cubicBezTo>
                  <a:lnTo>
                    <a:pt x="0" y="10731"/>
                  </a:lnTo>
                  <a:cubicBezTo>
                    <a:pt x="0" y="4804"/>
                    <a:pt x="4804" y="0"/>
                    <a:pt x="10731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708920" cy="618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56491" y="1514843"/>
            <a:ext cx="11013802" cy="84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>
                <a:solidFill>
                  <a:srgbClr val="FFFFFF"/>
                </a:solidFill>
                <a:latin typeface="Archivo Black"/>
              </a:rPr>
              <a:t>Latar Belakang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9348" y="3113849"/>
            <a:ext cx="6949828" cy="163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931">
                <a:solidFill>
                  <a:srgbClr val="FFFFFF"/>
                </a:solidFill>
                <a:latin typeface="Open Sans 2 Bold"/>
              </a:rPr>
              <a:t>Pentingnya Kualitas Air</a:t>
            </a:r>
          </a:p>
          <a:p>
            <a:pPr algn="l">
              <a:lnSpc>
                <a:spcPts val="2665"/>
              </a:lnSpc>
            </a:pPr>
            <a:r>
              <a:rPr lang="en-US" sz="1931">
                <a:solidFill>
                  <a:srgbClr val="FFFFFF"/>
                </a:solidFill>
                <a:latin typeface="Open Sans 2"/>
              </a:rPr>
              <a:t>K</a:t>
            </a:r>
            <a:r>
              <a:rPr lang="en-US" sz="1931">
                <a:solidFill>
                  <a:srgbClr val="FFFFFF"/>
                </a:solidFill>
                <a:latin typeface="Open Sans 2"/>
              </a:rPr>
              <a:t>ualitas air yang baik sangat penting untuk kesehatan manusia dan kelestarian lingkungan, serta untuk mencegah penyakit dan kerusakan ekosistem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962424" y="5423883"/>
            <a:ext cx="9216735" cy="1902028"/>
            <a:chOff x="0" y="0"/>
            <a:chExt cx="3145998" cy="6492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45998" cy="649230"/>
            </a:xfrm>
            <a:custGeom>
              <a:avLst/>
              <a:gdLst/>
              <a:ahLst/>
              <a:cxnLst/>
              <a:rect r="r" b="b" t="t" l="l"/>
              <a:pathLst>
                <a:path h="649230" w="3145998">
                  <a:moveTo>
                    <a:pt x="9240" y="0"/>
                  </a:moveTo>
                  <a:lnTo>
                    <a:pt x="3136759" y="0"/>
                  </a:lnTo>
                  <a:cubicBezTo>
                    <a:pt x="3139209" y="0"/>
                    <a:pt x="3141559" y="973"/>
                    <a:pt x="3143292" y="2706"/>
                  </a:cubicBezTo>
                  <a:cubicBezTo>
                    <a:pt x="3145025" y="4439"/>
                    <a:pt x="3145998" y="6789"/>
                    <a:pt x="3145998" y="9240"/>
                  </a:cubicBezTo>
                  <a:lnTo>
                    <a:pt x="3145998" y="639990"/>
                  </a:lnTo>
                  <a:cubicBezTo>
                    <a:pt x="3145998" y="645093"/>
                    <a:pt x="3141862" y="649230"/>
                    <a:pt x="3136759" y="649230"/>
                  </a:cubicBezTo>
                  <a:lnTo>
                    <a:pt x="9240" y="649230"/>
                  </a:lnTo>
                  <a:cubicBezTo>
                    <a:pt x="6789" y="649230"/>
                    <a:pt x="4439" y="648256"/>
                    <a:pt x="2706" y="646523"/>
                  </a:cubicBezTo>
                  <a:cubicBezTo>
                    <a:pt x="973" y="644791"/>
                    <a:pt x="0" y="642440"/>
                    <a:pt x="0" y="639990"/>
                  </a:cubicBezTo>
                  <a:lnTo>
                    <a:pt x="0" y="9240"/>
                  </a:lnTo>
                  <a:cubicBezTo>
                    <a:pt x="0" y="4137"/>
                    <a:pt x="4137" y="0"/>
                    <a:pt x="9240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145998" cy="668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804262" y="5279537"/>
            <a:ext cx="2381235" cy="2046374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D75E"/>
            </a:solidFill>
            <a:ln w="161925" cap="sq">
              <a:solidFill>
                <a:srgbClr val="7AB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27811" y="7664513"/>
            <a:ext cx="9671606" cy="1925729"/>
            <a:chOff x="0" y="0"/>
            <a:chExt cx="3301262" cy="6573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301262" cy="657319"/>
            </a:xfrm>
            <a:custGeom>
              <a:avLst/>
              <a:gdLst/>
              <a:ahLst/>
              <a:cxnLst/>
              <a:rect r="r" b="b" t="t" l="l"/>
              <a:pathLst>
                <a:path h="657319" w="3301262">
                  <a:moveTo>
                    <a:pt x="8805" y="0"/>
                  </a:moveTo>
                  <a:lnTo>
                    <a:pt x="3292457" y="0"/>
                  </a:lnTo>
                  <a:cubicBezTo>
                    <a:pt x="3294792" y="0"/>
                    <a:pt x="3297032" y="928"/>
                    <a:pt x="3298683" y="2579"/>
                  </a:cubicBezTo>
                  <a:cubicBezTo>
                    <a:pt x="3300334" y="4230"/>
                    <a:pt x="3301262" y="6470"/>
                    <a:pt x="3301262" y="8805"/>
                  </a:cubicBezTo>
                  <a:lnTo>
                    <a:pt x="3301262" y="648514"/>
                  </a:lnTo>
                  <a:cubicBezTo>
                    <a:pt x="3301262" y="650850"/>
                    <a:pt x="3300334" y="653089"/>
                    <a:pt x="3298683" y="654740"/>
                  </a:cubicBezTo>
                  <a:cubicBezTo>
                    <a:pt x="3297032" y="656392"/>
                    <a:pt x="3294792" y="657319"/>
                    <a:pt x="3292457" y="657319"/>
                  </a:cubicBezTo>
                  <a:lnTo>
                    <a:pt x="8805" y="657319"/>
                  </a:lnTo>
                  <a:cubicBezTo>
                    <a:pt x="6470" y="657319"/>
                    <a:pt x="4230" y="656392"/>
                    <a:pt x="2579" y="654740"/>
                  </a:cubicBezTo>
                  <a:cubicBezTo>
                    <a:pt x="928" y="653089"/>
                    <a:pt x="0" y="650850"/>
                    <a:pt x="0" y="648514"/>
                  </a:cubicBezTo>
                  <a:lnTo>
                    <a:pt x="0" y="8805"/>
                  </a:lnTo>
                  <a:cubicBezTo>
                    <a:pt x="0" y="6470"/>
                    <a:pt x="928" y="4230"/>
                    <a:pt x="2579" y="2579"/>
                  </a:cubicBezTo>
                  <a:cubicBezTo>
                    <a:pt x="4230" y="928"/>
                    <a:pt x="6470" y="0"/>
                    <a:pt x="8805" y="0"/>
                  </a:cubicBezTo>
                  <a:close/>
                </a:path>
              </a:pathLst>
            </a:custGeom>
            <a:solidFill>
              <a:srgbClr val="5DA4E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3301262" cy="676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279177" y="3015207"/>
            <a:ext cx="2381235" cy="2046374"/>
            <a:chOff x="0" y="0"/>
            <a:chExt cx="3174980" cy="272849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3174980" cy="2728499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D75E"/>
              </a:solidFill>
              <a:ln w="161925" cap="sq">
                <a:solidFill>
                  <a:srgbClr val="7ABFFF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1040518" y="620211"/>
              <a:ext cx="1190720" cy="1429904"/>
            </a:xfrm>
            <a:custGeom>
              <a:avLst/>
              <a:gdLst/>
              <a:ahLst/>
              <a:cxnLst/>
              <a:rect r="r" b="b" t="t" l="l"/>
              <a:pathLst>
                <a:path h="1429904" w="1190720">
                  <a:moveTo>
                    <a:pt x="0" y="0"/>
                  </a:moveTo>
                  <a:lnTo>
                    <a:pt x="1190720" y="0"/>
                  </a:lnTo>
                  <a:lnTo>
                    <a:pt x="1190720" y="1429904"/>
                  </a:lnTo>
                  <a:lnTo>
                    <a:pt x="0" y="1429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118889" y="7543868"/>
            <a:ext cx="2381235" cy="2046374"/>
            <a:chOff x="0" y="0"/>
            <a:chExt cx="3174980" cy="2728499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3174980" cy="2728499"/>
              <a:chOff x="0" y="0"/>
              <a:chExt cx="812800" cy="6985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D75E"/>
              </a:solidFill>
              <a:ln w="161925" cap="sq">
                <a:solidFill>
                  <a:srgbClr val="7ABFFF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779085" y="670385"/>
              <a:ext cx="1365020" cy="1387728"/>
            </a:xfrm>
            <a:custGeom>
              <a:avLst/>
              <a:gdLst/>
              <a:ahLst/>
              <a:cxnLst/>
              <a:rect r="r" b="b" t="t" l="l"/>
              <a:pathLst>
                <a:path h="1387728" w="1365020">
                  <a:moveTo>
                    <a:pt x="0" y="0"/>
                  </a:moveTo>
                  <a:lnTo>
                    <a:pt x="1365020" y="0"/>
                  </a:lnTo>
                  <a:lnTo>
                    <a:pt x="1365020" y="1387729"/>
                  </a:lnTo>
                  <a:lnTo>
                    <a:pt x="0" y="1387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5472159" y="5767713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14624" y="140458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75250" y="228942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466116" y="0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8" y="0"/>
                </a:lnTo>
                <a:lnTo>
                  <a:pt x="1628098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4045626" y="9542617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03309" y="5450353"/>
            <a:ext cx="7775850" cy="163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931">
                <a:solidFill>
                  <a:srgbClr val="FFFFFF"/>
                </a:solidFill>
                <a:latin typeface="Open Sans 2 Bold"/>
              </a:rPr>
              <a:t>Peran Teknologi</a:t>
            </a:r>
          </a:p>
          <a:p>
            <a:pPr algn="l">
              <a:lnSpc>
                <a:spcPts val="2665"/>
              </a:lnSpc>
            </a:pPr>
            <a:r>
              <a:rPr lang="en-US" sz="1931">
                <a:solidFill>
                  <a:srgbClr val="FFFFFF"/>
                </a:solidFill>
                <a:latin typeface="Open Sans 2"/>
              </a:rPr>
              <a:t>Teknologi berperan sangat penting, salah satunya pemanfaatan </a:t>
            </a:r>
            <a:r>
              <a:rPr lang="en-US" sz="1931">
                <a:solidFill>
                  <a:srgbClr val="FFFFFF"/>
                </a:solidFill>
                <a:latin typeface="Open Sans 2 Italics"/>
              </a:rPr>
              <a:t>machine learning </a:t>
            </a:r>
            <a:r>
              <a:rPr lang="en-US" sz="1931">
                <a:solidFill>
                  <a:srgbClr val="FFFFFF"/>
                </a:solidFill>
                <a:latin typeface="Open Sans 2"/>
              </a:rPr>
              <a:t>untuk melakukan prediksi kualitas air dalam pengambilan keputusan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8641" y="7660404"/>
            <a:ext cx="8827929" cy="163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931">
                <a:solidFill>
                  <a:srgbClr val="FFFFFF"/>
                </a:solidFill>
                <a:latin typeface="Open Sans 2 Bold"/>
              </a:rPr>
              <a:t>Tujuan Global</a:t>
            </a:r>
          </a:p>
          <a:p>
            <a:pPr algn="l">
              <a:lnSpc>
                <a:spcPts val="2665"/>
              </a:lnSpc>
            </a:pPr>
            <a:r>
              <a:rPr lang="en-US" sz="1931">
                <a:solidFill>
                  <a:srgbClr val="FFFFFF"/>
                </a:solidFill>
                <a:latin typeface="Open Sans 2 Bold"/>
              </a:rPr>
              <a:t>P</a:t>
            </a:r>
            <a:r>
              <a:rPr lang="en-US" sz="1931">
                <a:solidFill>
                  <a:srgbClr val="FFFFFF"/>
                </a:solidFill>
                <a:latin typeface="Open Sans 2"/>
              </a:rPr>
              <a:t>royek ini mendukung Tujuan Pembangunan Berkelanjutan (SDGs) PBB, khususnya tujuan keenam, yaitu memastikan ketersediaan dan pengelolaan air bersih yang berkelanjutan untuk semua.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D75E">
                <a:alpha val="5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6235092"/>
            <a:ext cx="18270100" cy="7467944"/>
          </a:xfrm>
          <a:custGeom>
            <a:avLst/>
            <a:gdLst/>
            <a:ahLst/>
            <a:cxnLst/>
            <a:rect r="r" b="b" t="t" l="l"/>
            <a:pathLst>
              <a:path h="7467944" w="1827010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498" r="0" b="-3149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44196" y="1920998"/>
            <a:ext cx="1088660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Impact Terhadap Lingkungan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4671" y="3225338"/>
            <a:ext cx="11298970" cy="78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5DA4E2"/>
                </a:solidFill>
                <a:latin typeface="Open Sans 1"/>
              </a:rPr>
              <a:t>Dapat melindungi dan memperbaiki lingkungan secara berkelanjutan, memastikan sumber daya air tetap bersih bagi generasi mendatang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417935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78561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69428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41948" y="9126826"/>
            <a:ext cx="4536606" cy="139924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solidFill>
              <a:srgbClr val="FFD75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81830" y="9126826"/>
            <a:ext cx="4536606" cy="139924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764420" y="4295"/>
            <a:ext cx="6174610" cy="10282705"/>
          </a:xfrm>
          <a:custGeom>
            <a:avLst/>
            <a:gdLst/>
            <a:ahLst/>
            <a:cxnLst/>
            <a:rect r="r" b="b" t="t" l="l"/>
            <a:pathLst>
              <a:path h="10282705" w="6174610">
                <a:moveTo>
                  <a:pt x="0" y="0"/>
                </a:moveTo>
                <a:lnTo>
                  <a:pt x="6174610" y="0"/>
                </a:lnTo>
                <a:lnTo>
                  <a:pt x="6174610" y="10282705"/>
                </a:lnTo>
                <a:lnTo>
                  <a:pt x="0" y="10282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473" t="0" r="-18358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89532" y="5145648"/>
            <a:ext cx="4169768" cy="3684559"/>
          </a:xfrm>
          <a:custGeom>
            <a:avLst/>
            <a:gdLst/>
            <a:ahLst/>
            <a:cxnLst/>
            <a:rect r="r" b="b" t="t" l="l"/>
            <a:pathLst>
              <a:path h="3684559" w="4169768">
                <a:moveTo>
                  <a:pt x="0" y="0"/>
                </a:moveTo>
                <a:lnTo>
                  <a:pt x="4169768" y="0"/>
                </a:lnTo>
                <a:lnTo>
                  <a:pt x="4169768" y="3684558"/>
                </a:lnTo>
                <a:lnTo>
                  <a:pt x="0" y="368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53893" y="1363240"/>
            <a:ext cx="871758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>
                <a:solidFill>
                  <a:srgbClr val="5DA4E2"/>
                </a:solidFill>
                <a:latin typeface="Archivo Black"/>
              </a:rPr>
              <a:t>TUJUAN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53893" y="2499975"/>
            <a:ext cx="8717586" cy="151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1"/>
              </a:lnSpc>
            </a:pPr>
            <a:r>
              <a:rPr lang="en-US" sz="2211">
                <a:solidFill>
                  <a:srgbClr val="5DA4E2"/>
                </a:solidFill>
                <a:latin typeface="Open Sans 1"/>
              </a:rPr>
              <a:t>Untuk mengembangkan sebuah model machine learning yang mampu </a:t>
            </a:r>
            <a:r>
              <a:rPr lang="en-US" sz="2211">
                <a:solidFill>
                  <a:srgbClr val="5DA4E2"/>
                </a:solidFill>
                <a:latin typeface="Open Sans 1 Bold"/>
              </a:rPr>
              <a:t>memprediksi kualitas air</a:t>
            </a:r>
            <a:r>
              <a:rPr lang="en-US" sz="2211">
                <a:solidFill>
                  <a:srgbClr val="5DA4E2"/>
                </a:solidFill>
                <a:latin typeface="Open Sans 1"/>
              </a:rPr>
              <a:t> berdasarkan fitur-fitur yang ada dalam dataset yang telah dilatih sebelumnya. </a:t>
            </a:r>
            <a:r>
              <a:rPr lang="en-US" sz="2211">
                <a:solidFill>
                  <a:srgbClr val="5DA4E2"/>
                </a:solidFill>
                <a:latin typeface="Open Sans 1"/>
              </a:rPr>
              <a:t>Sehingga kita bisa memantau kualitas air bersih untuk kebutuhan sehari-hari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99764" y="9590058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00778" y="3652894"/>
            <a:ext cx="3479258" cy="4172747"/>
            <a:chOff x="0" y="0"/>
            <a:chExt cx="2041606" cy="244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1205" y="0"/>
                  </a:moveTo>
                  <a:lnTo>
                    <a:pt x="1970401" y="0"/>
                  </a:lnTo>
                  <a:cubicBezTo>
                    <a:pt x="2009726" y="0"/>
                    <a:pt x="2041606" y="31880"/>
                    <a:pt x="2041606" y="71205"/>
                  </a:cubicBezTo>
                  <a:lnTo>
                    <a:pt x="2041606" y="2377336"/>
                  </a:lnTo>
                  <a:cubicBezTo>
                    <a:pt x="2041606" y="2396221"/>
                    <a:pt x="2034104" y="2414332"/>
                    <a:pt x="2020750" y="2427686"/>
                  </a:cubicBezTo>
                  <a:cubicBezTo>
                    <a:pt x="2007397" y="2441039"/>
                    <a:pt x="1989286" y="2448541"/>
                    <a:pt x="1970401" y="2448541"/>
                  </a:cubicBezTo>
                  <a:lnTo>
                    <a:pt x="71205" y="2448541"/>
                  </a:lnTo>
                  <a:cubicBezTo>
                    <a:pt x="52320" y="2448541"/>
                    <a:pt x="34209" y="2441039"/>
                    <a:pt x="20856" y="2427686"/>
                  </a:cubicBezTo>
                  <a:cubicBezTo>
                    <a:pt x="7502" y="2414332"/>
                    <a:pt x="0" y="2396221"/>
                    <a:pt x="0" y="2377336"/>
                  </a:cubicBezTo>
                  <a:lnTo>
                    <a:pt x="0" y="71205"/>
                  </a:lnTo>
                  <a:cubicBezTo>
                    <a:pt x="0" y="52320"/>
                    <a:pt x="7502" y="34209"/>
                    <a:pt x="20856" y="20856"/>
                  </a:cubicBezTo>
                  <a:cubicBezTo>
                    <a:pt x="34209" y="7502"/>
                    <a:pt x="52320" y="0"/>
                    <a:pt x="7120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0559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5505992" y="3652894"/>
            <a:ext cx="3479258" cy="4172747"/>
            <a:chOff x="0" y="0"/>
            <a:chExt cx="2041606" cy="24485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1205" y="0"/>
                  </a:moveTo>
                  <a:lnTo>
                    <a:pt x="1970401" y="0"/>
                  </a:lnTo>
                  <a:cubicBezTo>
                    <a:pt x="2009726" y="0"/>
                    <a:pt x="2041606" y="31880"/>
                    <a:pt x="2041606" y="71205"/>
                  </a:cubicBezTo>
                  <a:lnTo>
                    <a:pt x="2041606" y="2377336"/>
                  </a:lnTo>
                  <a:cubicBezTo>
                    <a:pt x="2041606" y="2396221"/>
                    <a:pt x="2034104" y="2414332"/>
                    <a:pt x="2020750" y="2427686"/>
                  </a:cubicBezTo>
                  <a:cubicBezTo>
                    <a:pt x="2007397" y="2441039"/>
                    <a:pt x="1989286" y="2448541"/>
                    <a:pt x="1970401" y="2448541"/>
                  </a:cubicBezTo>
                  <a:lnTo>
                    <a:pt x="71205" y="2448541"/>
                  </a:lnTo>
                  <a:cubicBezTo>
                    <a:pt x="52320" y="2448541"/>
                    <a:pt x="34209" y="2441039"/>
                    <a:pt x="20856" y="2427686"/>
                  </a:cubicBezTo>
                  <a:cubicBezTo>
                    <a:pt x="7502" y="2414332"/>
                    <a:pt x="0" y="2396221"/>
                    <a:pt x="0" y="2377336"/>
                  </a:cubicBezTo>
                  <a:lnTo>
                    <a:pt x="0" y="71205"/>
                  </a:lnTo>
                  <a:cubicBezTo>
                    <a:pt x="0" y="52320"/>
                    <a:pt x="7502" y="34209"/>
                    <a:pt x="20856" y="20856"/>
                  </a:cubicBezTo>
                  <a:cubicBezTo>
                    <a:pt x="34209" y="7502"/>
                    <a:pt x="52320" y="0"/>
                    <a:pt x="7120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0559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001004" y="3737008"/>
            <a:ext cx="2387107" cy="1112632"/>
          </a:xfrm>
          <a:custGeom>
            <a:avLst/>
            <a:gdLst/>
            <a:ahLst/>
            <a:cxnLst/>
            <a:rect r="r" b="b" t="t" l="l"/>
            <a:pathLst>
              <a:path h="1112632" w="2387107">
                <a:moveTo>
                  <a:pt x="0" y="0"/>
                </a:moveTo>
                <a:lnTo>
                  <a:pt x="2387107" y="0"/>
                </a:lnTo>
                <a:lnTo>
                  <a:pt x="2387107" y="1112633"/>
                </a:lnTo>
                <a:lnTo>
                  <a:pt x="0" y="111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-10800000">
            <a:off x="9408981" y="3652894"/>
            <a:ext cx="3479258" cy="4172747"/>
            <a:chOff x="0" y="0"/>
            <a:chExt cx="2041606" cy="24485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1205" y="0"/>
                  </a:moveTo>
                  <a:lnTo>
                    <a:pt x="1970401" y="0"/>
                  </a:lnTo>
                  <a:cubicBezTo>
                    <a:pt x="2009726" y="0"/>
                    <a:pt x="2041606" y="31880"/>
                    <a:pt x="2041606" y="71205"/>
                  </a:cubicBezTo>
                  <a:lnTo>
                    <a:pt x="2041606" y="2377336"/>
                  </a:lnTo>
                  <a:cubicBezTo>
                    <a:pt x="2041606" y="2396221"/>
                    <a:pt x="2034104" y="2414332"/>
                    <a:pt x="2020750" y="2427686"/>
                  </a:cubicBezTo>
                  <a:cubicBezTo>
                    <a:pt x="2007397" y="2441039"/>
                    <a:pt x="1989286" y="2448541"/>
                    <a:pt x="1970401" y="2448541"/>
                  </a:cubicBezTo>
                  <a:lnTo>
                    <a:pt x="71205" y="2448541"/>
                  </a:lnTo>
                  <a:cubicBezTo>
                    <a:pt x="52320" y="2448541"/>
                    <a:pt x="34209" y="2441039"/>
                    <a:pt x="20856" y="2427686"/>
                  </a:cubicBezTo>
                  <a:cubicBezTo>
                    <a:pt x="7502" y="2414332"/>
                    <a:pt x="0" y="2396221"/>
                    <a:pt x="0" y="2377336"/>
                  </a:cubicBezTo>
                  <a:lnTo>
                    <a:pt x="0" y="71205"/>
                  </a:lnTo>
                  <a:cubicBezTo>
                    <a:pt x="0" y="52320"/>
                    <a:pt x="7502" y="34209"/>
                    <a:pt x="20856" y="20856"/>
                  </a:cubicBezTo>
                  <a:cubicBezTo>
                    <a:pt x="34209" y="7502"/>
                    <a:pt x="52320" y="0"/>
                    <a:pt x="7120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0559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03993" y="3737008"/>
            <a:ext cx="2387107" cy="1112632"/>
          </a:xfrm>
          <a:custGeom>
            <a:avLst/>
            <a:gdLst/>
            <a:ahLst/>
            <a:cxnLst/>
            <a:rect r="r" b="b" t="t" l="l"/>
            <a:pathLst>
              <a:path h="1112632" w="2387107">
                <a:moveTo>
                  <a:pt x="0" y="0"/>
                </a:moveTo>
                <a:lnTo>
                  <a:pt x="2387106" y="0"/>
                </a:lnTo>
                <a:lnTo>
                  <a:pt x="2387106" y="1112633"/>
                </a:lnTo>
                <a:lnTo>
                  <a:pt x="0" y="1112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899146" y="5076831"/>
            <a:ext cx="3861337" cy="7750859"/>
          </a:xfrm>
          <a:custGeom>
            <a:avLst/>
            <a:gdLst/>
            <a:ahLst/>
            <a:cxnLst/>
            <a:rect r="r" b="b" t="t" l="l"/>
            <a:pathLst>
              <a:path h="7750859" w="3861337">
                <a:moveTo>
                  <a:pt x="0" y="0"/>
                </a:moveTo>
                <a:lnTo>
                  <a:pt x="3861337" y="0"/>
                </a:lnTo>
                <a:lnTo>
                  <a:pt x="3861337" y="7750859"/>
                </a:lnTo>
                <a:lnTo>
                  <a:pt x="0" y="77508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-10800000">
            <a:off x="13314196" y="3652894"/>
            <a:ext cx="3479258" cy="4172747"/>
            <a:chOff x="0" y="0"/>
            <a:chExt cx="2041606" cy="24485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1205" y="0"/>
                  </a:moveTo>
                  <a:lnTo>
                    <a:pt x="1970401" y="0"/>
                  </a:lnTo>
                  <a:cubicBezTo>
                    <a:pt x="2009726" y="0"/>
                    <a:pt x="2041606" y="31880"/>
                    <a:pt x="2041606" y="71205"/>
                  </a:cubicBezTo>
                  <a:lnTo>
                    <a:pt x="2041606" y="2377336"/>
                  </a:lnTo>
                  <a:cubicBezTo>
                    <a:pt x="2041606" y="2396221"/>
                    <a:pt x="2034104" y="2414332"/>
                    <a:pt x="2020750" y="2427686"/>
                  </a:cubicBezTo>
                  <a:cubicBezTo>
                    <a:pt x="2007397" y="2441039"/>
                    <a:pt x="1989286" y="2448541"/>
                    <a:pt x="1970401" y="2448541"/>
                  </a:cubicBezTo>
                  <a:lnTo>
                    <a:pt x="71205" y="2448541"/>
                  </a:lnTo>
                  <a:cubicBezTo>
                    <a:pt x="52320" y="2448541"/>
                    <a:pt x="34209" y="2441039"/>
                    <a:pt x="20856" y="2427686"/>
                  </a:cubicBezTo>
                  <a:cubicBezTo>
                    <a:pt x="7502" y="2414332"/>
                    <a:pt x="0" y="2396221"/>
                    <a:pt x="0" y="2377336"/>
                  </a:cubicBezTo>
                  <a:lnTo>
                    <a:pt x="0" y="71205"/>
                  </a:lnTo>
                  <a:cubicBezTo>
                    <a:pt x="0" y="52320"/>
                    <a:pt x="7502" y="34209"/>
                    <a:pt x="20856" y="20856"/>
                  </a:cubicBezTo>
                  <a:cubicBezTo>
                    <a:pt x="34209" y="7502"/>
                    <a:pt x="52320" y="0"/>
                    <a:pt x="7120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0559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809207" y="3737008"/>
            <a:ext cx="2387107" cy="1112632"/>
          </a:xfrm>
          <a:custGeom>
            <a:avLst/>
            <a:gdLst/>
            <a:ahLst/>
            <a:cxnLst/>
            <a:rect r="r" b="b" t="t" l="l"/>
            <a:pathLst>
              <a:path h="1112632" w="2387107">
                <a:moveTo>
                  <a:pt x="0" y="0"/>
                </a:moveTo>
                <a:lnTo>
                  <a:pt x="2387107" y="0"/>
                </a:lnTo>
                <a:lnTo>
                  <a:pt x="2387107" y="1112633"/>
                </a:lnTo>
                <a:lnTo>
                  <a:pt x="0" y="111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781211" y="1989530"/>
            <a:ext cx="7362789" cy="87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>
                <a:solidFill>
                  <a:srgbClr val="1B75BC"/>
                </a:solidFill>
                <a:latin typeface="Archivo Black"/>
              </a:rPr>
              <a:t>Teknik dan Tools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0800000">
            <a:off x="-465877" y="-4549109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5"/>
                </a:lnTo>
                <a:lnTo>
                  <a:pt x="0" y="74180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146854" y="3737008"/>
            <a:ext cx="2387107" cy="1112632"/>
          </a:xfrm>
          <a:custGeom>
            <a:avLst/>
            <a:gdLst/>
            <a:ahLst/>
            <a:cxnLst/>
            <a:rect r="r" b="b" t="t" l="l"/>
            <a:pathLst>
              <a:path h="1112632" w="2387107">
                <a:moveTo>
                  <a:pt x="0" y="0"/>
                </a:moveTo>
                <a:lnTo>
                  <a:pt x="2387106" y="0"/>
                </a:lnTo>
                <a:lnTo>
                  <a:pt x="2387106" y="1112633"/>
                </a:lnTo>
                <a:lnTo>
                  <a:pt x="0" y="1112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0756095" y="4990786"/>
            <a:ext cx="685972" cy="668511"/>
          </a:xfrm>
          <a:custGeom>
            <a:avLst/>
            <a:gdLst/>
            <a:ahLst/>
            <a:cxnLst/>
            <a:rect r="r" b="b" t="t" l="l"/>
            <a:pathLst>
              <a:path h="668511" w="685972">
                <a:moveTo>
                  <a:pt x="0" y="0"/>
                </a:moveTo>
                <a:lnTo>
                  <a:pt x="685972" y="0"/>
                </a:lnTo>
                <a:lnTo>
                  <a:pt x="685972" y="668511"/>
                </a:lnTo>
                <a:lnTo>
                  <a:pt x="0" y="6685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876584" y="4940125"/>
            <a:ext cx="877848" cy="877848"/>
          </a:xfrm>
          <a:custGeom>
            <a:avLst/>
            <a:gdLst/>
            <a:ahLst/>
            <a:cxnLst/>
            <a:rect r="r" b="b" t="t" l="l"/>
            <a:pathLst>
              <a:path h="877848" w="877848">
                <a:moveTo>
                  <a:pt x="0" y="0"/>
                </a:moveTo>
                <a:lnTo>
                  <a:pt x="877848" y="0"/>
                </a:lnTo>
                <a:lnTo>
                  <a:pt x="877848" y="877848"/>
                </a:lnTo>
                <a:lnTo>
                  <a:pt x="0" y="8778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806295" y="4990786"/>
            <a:ext cx="776525" cy="776525"/>
          </a:xfrm>
          <a:custGeom>
            <a:avLst/>
            <a:gdLst/>
            <a:ahLst/>
            <a:cxnLst/>
            <a:rect r="r" b="b" t="t" l="l"/>
            <a:pathLst>
              <a:path h="776525" w="776525">
                <a:moveTo>
                  <a:pt x="0" y="0"/>
                </a:moveTo>
                <a:lnTo>
                  <a:pt x="776525" y="0"/>
                </a:lnTo>
                <a:lnTo>
                  <a:pt x="776525" y="776525"/>
                </a:lnTo>
                <a:lnTo>
                  <a:pt x="0" y="7765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593466" y="4810539"/>
            <a:ext cx="956772" cy="956772"/>
          </a:xfrm>
          <a:custGeom>
            <a:avLst/>
            <a:gdLst/>
            <a:ahLst/>
            <a:cxnLst/>
            <a:rect r="r" b="b" t="t" l="l"/>
            <a:pathLst>
              <a:path h="956772" w="956772">
                <a:moveTo>
                  <a:pt x="0" y="0"/>
                </a:moveTo>
                <a:lnTo>
                  <a:pt x="956772" y="0"/>
                </a:lnTo>
                <a:lnTo>
                  <a:pt x="956772" y="956772"/>
                </a:lnTo>
                <a:lnTo>
                  <a:pt x="0" y="95677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802758" y="6243801"/>
            <a:ext cx="3045405" cy="91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6"/>
              </a:lnSpc>
            </a:pPr>
            <a:r>
              <a:rPr lang="en-US" sz="1637">
                <a:solidFill>
                  <a:srgbClr val="343432"/>
                </a:solidFill>
                <a:latin typeface="Open Sans 1 Bold"/>
              </a:rPr>
              <a:t>Mengambil  data menggunakan website Kaggle sebagai referensi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95361" y="5947604"/>
            <a:ext cx="2690091" cy="31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90">
                <a:solidFill>
                  <a:srgbClr val="343432"/>
                </a:solidFill>
                <a:latin typeface="Archivo Black"/>
              </a:rPr>
              <a:t>Penggunaan Data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94195" y="3725702"/>
            <a:ext cx="1042626" cy="67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4253">
                <a:solidFill>
                  <a:srgbClr val="F8F8F8"/>
                </a:solidFill>
                <a:latin typeface="Open Sauce Bold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56327" y="6265897"/>
            <a:ext cx="2576363" cy="121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6"/>
              </a:lnSpc>
            </a:pPr>
            <a:r>
              <a:rPr lang="en-US" sz="1637">
                <a:solidFill>
                  <a:srgbClr val="343432"/>
                </a:solidFill>
                <a:latin typeface="Open Sans 1 Bold"/>
              </a:rPr>
              <a:t>Data diolah dan dianalisis menggunakan bahasa pemrograman Python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75677" y="5947604"/>
            <a:ext cx="2690091" cy="31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90">
                <a:solidFill>
                  <a:srgbClr val="343432"/>
                </a:solidFill>
                <a:latin typeface="Archivo Black"/>
              </a:rPr>
              <a:t>Pengolahan Data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99409" y="3725702"/>
            <a:ext cx="1042626" cy="67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4253">
                <a:solidFill>
                  <a:srgbClr val="F8F8F8"/>
                </a:solidFill>
                <a:latin typeface="Open Sauce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956323" y="5947604"/>
            <a:ext cx="2334777" cy="31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90">
                <a:solidFill>
                  <a:srgbClr val="343432"/>
                </a:solidFill>
                <a:latin typeface="Archivo Black"/>
              </a:rPr>
              <a:t>Visualisasi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602398" y="3725702"/>
            <a:ext cx="1042626" cy="67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4253">
                <a:solidFill>
                  <a:srgbClr val="F8F8F8"/>
                </a:solidFill>
                <a:latin typeface="Open Sauce Bold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861537" y="5947604"/>
            <a:ext cx="2334777" cy="31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90">
                <a:solidFill>
                  <a:srgbClr val="343432"/>
                </a:solidFill>
                <a:latin typeface="Archivo Black"/>
              </a:rPr>
              <a:t>Deployment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507612" y="3725702"/>
            <a:ext cx="1042626" cy="67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4253">
                <a:solidFill>
                  <a:srgbClr val="F8F8F8"/>
                </a:solidFill>
                <a:latin typeface="Open Sauce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23105" y="9480155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480058" y="6296247"/>
            <a:ext cx="3045405" cy="60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6"/>
              </a:lnSpc>
            </a:pPr>
            <a:r>
              <a:rPr lang="en-US" sz="1637">
                <a:solidFill>
                  <a:srgbClr val="343432"/>
                </a:solidFill>
                <a:latin typeface="Open Sans 1 Bold"/>
              </a:rPr>
              <a:t>Model Di deploy dengan streamlit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47766" y="6265048"/>
            <a:ext cx="2803915" cy="121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6"/>
              </a:lnSpc>
            </a:pPr>
            <a:r>
              <a:rPr lang="en-US" sz="1637">
                <a:solidFill>
                  <a:srgbClr val="343432"/>
                </a:solidFill>
                <a:latin typeface="Open Sans 1 Bold"/>
              </a:rPr>
              <a:t>Visualisai data menggunakan library python yaitu Matplotlib dan Seaborn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sq">
              <a:solidFill>
                <a:srgbClr val="7AD7F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04364" y="528347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64990" y="616831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7"/>
                </a:lnTo>
                <a:lnTo>
                  <a:pt x="0" y="693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55856" y="387889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8" y="0"/>
                </a:lnTo>
                <a:lnTo>
                  <a:pt x="1628098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196118" y="2252983"/>
          <a:ext cx="15895764" cy="6915150"/>
        </p:xfrm>
        <a:graphic>
          <a:graphicData uri="http://schemas.openxmlformats.org/drawingml/2006/table">
            <a:tbl>
              <a:tblPr/>
              <a:tblGrid>
                <a:gridCol w="921506"/>
                <a:gridCol w="2518456"/>
                <a:gridCol w="12455802"/>
              </a:tblGrid>
              <a:tr h="7842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chivo Black"/>
                        </a:rPr>
                        <a:t>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2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chivo Black"/>
                        </a:rPr>
                        <a:t>Kolom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2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chivo Black"/>
                        </a:rPr>
                        <a:t>Keterangan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F2FF"/>
                    </a:solidFill>
                  </a:tcPr>
                </a:tc>
              </a:tr>
              <a:tr h="7842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1B75BC"/>
                          </a:solidFill>
                          <a:latin typeface="Archivo Black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1 Bold"/>
                        </a:rPr>
                        <a:t>Membedakan setiap entri atau pengamatan dalam dataset.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1B75BC"/>
                          </a:solidFill>
                          <a:latin typeface="Archivo Black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 Bold"/>
                        </a:rPr>
                        <a:t>CategoryA - CategoryF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1 Bold"/>
                        </a:rPr>
                        <a:t>Setiap kolom berisi informasi tentang berbagai fitur kategoris, seperti negara tempat pengumpulan data, lokasi pengambilan sampel, media sampel, dan sebagainya.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1B75BC"/>
                          </a:solidFill>
                          <a:latin typeface="Archivo Black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 Bold"/>
                        </a:rPr>
                        <a:t>FeatureA - FeatureI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1 Bold"/>
                        </a:rPr>
                        <a:t>Setiap kolom ini berisi berbagai fitur demografis yang mempengaruhi polusi air di suatu  wilayah tertentu, seperti kepadatan penduduk, tingkat kekeringan di wilayah tersebut, dan sebagainya.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1B75BC"/>
                          </a:solidFill>
                          <a:latin typeface="Archivo Black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 Bold"/>
                        </a:rPr>
                        <a:t>CompositionA - CompositionJ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1 Bold"/>
                        </a:rPr>
                        <a:t>Setiap kolom ini berisi informasi tentang komposisi dari berbagai elemen dalam air, seperti kandungan kertas, limbah plastik, kardus, dan lain sebagainya.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4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1B75BC"/>
                          </a:solidFill>
                          <a:latin typeface="Archivo Black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 Bold"/>
                        </a:rPr>
                        <a:t>Unit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1 Bold"/>
                        </a:rPr>
                        <a:t>Menunjukkan satuan pengukuran untuk nilai-nilai dalam kolom hasil. Misalnya mg/L (miligram per liter) atau satuan lainnya yang sesuai dengan jenis pengukuran.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4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1B75BC"/>
                          </a:solidFill>
                          <a:latin typeface="Archivo Black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 Bold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 1 Bold"/>
                        </a:rPr>
                        <a:t>Nilai numerik yang mengukur kualitas air. Nilai dalam kolom ini mencerminkan kualitas air berdasarkan berbagai faktor yang ada dalam dataset, seperti kategori, fitur, dan komposisi.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B75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028700" y="1205888"/>
            <a:ext cx="8115300" cy="63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39"/>
              </a:lnSpc>
            </a:pPr>
            <a:r>
              <a:rPr lang="en-US" sz="4692" spc="-93">
                <a:solidFill>
                  <a:srgbClr val="66B3FA"/>
                </a:solidFill>
                <a:latin typeface="Archivo Black"/>
              </a:rPr>
              <a:t>DATA UNDERSTANDING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3624" y="9530499"/>
            <a:ext cx="3646644" cy="39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310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701262" y="3185036"/>
            <a:ext cx="3479258" cy="4172747"/>
            <a:chOff x="0" y="0"/>
            <a:chExt cx="2041606" cy="244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1205" y="0"/>
                  </a:moveTo>
                  <a:lnTo>
                    <a:pt x="1970401" y="0"/>
                  </a:lnTo>
                  <a:cubicBezTo>
                    <a:pt x="2009726" y="0"/>
                    <a:pt x="2041606" y="31880"/>
                    <a:pt x="2041606" y="71205"/>
                  </a:cubicBezTo>
                  <a:lnTo>
                    <a:pt x="2041606" y="2377336"/>
                  </a:lnTo>
                  <a:cubicBezTo>
                    <a:pt x="2041606" y="2396221"/>
                    <a:pt x="2034104" y="2414332"/>
                    <a:pt x="2020750" y="2427686"/>
                  </a:cubicBezTo>
                  <a:cubicBezTo>
                    <a:pt x="2007397" y="2441039"/>
                    <a:pt x="1989286" y="2448541"/>
                    <a:pt x="1970401" y="2448541"/>
                  </a:cubicBezTo>
                  <a:lnTo>
                    <a:pt x="71205" y="2448541"/>
                  </a:lnTo>
                  <a:cubicBezTo>
                    <a:pt x="52320" y="2448541"/>
                    <a:pt x="34209" y="2441039"/>
                    <a:pt x="20856" y="2427686"/>
                  </a:cubicBezTo>
                  <a:cubicBezTo>
                    <a:pt x="7502" y="2414332"/>
                    <a:pt x="0" y="2396221"/>
                    <a:pt x="0" y="2377336"/>
                  </a:cubicBezTo>
                  <a:lnTo>
                    <a:pt x="0" y="71205"/>
                  </a:lnTo>
                  <a:cubicBezTo>
                    <a:pt x="0" y="52320"/>
                    <a:pt x="7502" y="34209"/>
                    <a:pt x="20856" y="20856"/>
                  </a:cubicBezTo>
                  <a:cubicBezTo>
                    <a:pt x="34209" y="7502"/>
                    <a:pt x="52320" y="0"/>
                    <a:pt x="7120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0559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7606476" y="3185036"/>
            <a:ext cx="3479258" cy="4172747"/>
            <a:chOff x="0" y="0"/>
            <a:chExt cx="2041606" cy="24485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1205" y="0"/>
                  </a:moveTo>
                  <a:lnTo>
                    <a:pt x="1970401" y="0"/>
                  </a:lnTo>
                  <a:cubicBezTo>
                    <a:pt x="2009726" y="0"/>
                    <a:pt x="2041606" y="31880"/>
                    <a:pt x="2041606" y="71205"/>
                  </a:cubicBezTo>
                  <a:lnTo>
                    <a:pt x="2041606" y="2377336"/>
                  </a:lnTo>
                  <a:cubicBezTo>
                    <a:pt x="2041606" y="2396221"/>
                    <a:pt x="2034104" y="2414332"/>
                    <a:pt x="2020750" y="2427686"/>
                  </a:cubicBezTo>
                  <a:cubicBezTo>
                    <a:pt x="2007397" y="2441039"/>
                    <a:pt x="1989286" y="2448541"/>
                    <a:pt x="1970401" y="2448541"/>
                  </a:cubicBezTo>
                  <a:lnTo>
                    <a:pt x="71205" y="2448541"/>
                  </a:lnTo>
                  <a:cubicBezTo>
                    <a:pt x="52320" y="2448541"/>
                    <a:pt x="34209" y="2441039"/>
                    <a:pt x="20856" y="2427686"/>
                  </a:cubicBezTo>
                  <a:cubicBezTo>
                    <a:pt x="7502" y="2414332"/>
                    <a:pt x="0" y="2396221"/>
                    <a:pt x="0" y="2377336"/>
                  </a:cubicBezTo>
                  <a:lnTo>
                    <a:pt x="0" y="71205"/>
                  </a:lnTo>
                  <a:cubicBezTo>
                    <a:pt x="0" y="52320"/>
                    <a:pt x="7502" y="34209"/>
                    <a:pt x="20856" y="20856"/>
                  </a:cubicBezTo>
                  <a:cubicBezTo>
                    <a:pt x="34209" y="7502"/>
                    <a:pt x="52320" y="0"/>
                    <a:pt x="7120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0559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01488" y="3269150"/>
            <a:ext cx="2387107" cy="1112632"/>
          </a:xfrm>
          <a:custGeom>
            <a:avLst/>
            <a:gdLst/>
            <a:ahLst/>
            <a:cxnLst/>
            <a:rect r="r" b="b" t="t" l="l"/>
            <a:pathLst>
              <a:path h="1112632" w="2387107">
                <a:moveTo>
                  <a:pt x="0" y="0"/>
                </a:moveTo>
                <a:lnTo>
                  <a:pt x="2387107" y="0"/>
                </a:lnTo>
                <a:lnTo>
                  <a:pt x="2387107" y="1112632"/>
                </a:lnTo>
                <a:lnTo>
                  <a:pt x="0" y="1112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-10800000">
            <a:off x="11509465" y="3185036"/>
            <a:ext cx="3479258" cy="4172747"/>
            <a:chOff x="0" y="0"/>
            <a:chExt cx="2041606" cy="24485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1205" y="0"/>
                  </a:moveTo>
                  <a:lnTo>
                    <a:pt x="1970401" y="0"/>
                  </a:lnTo>
                  <a:cubicBezTo>
                    <a:pt x="2009726" y="0"/>
                    <a:pt x="2041606" y="31880"/>
                    <a:pt x="2041606" y="71205"/>
                  </a:cubicBezTo>
                  <a:lnTo>
                    <a:pt x="2041606" y="2377336"/>
                  </a:lnTo>
                  <a:cubicBezTo>
                    <a:pt x="2041606" y="2396221"/>
                    <a:pt x="2034104" y="2414332"/>
                    <a:pt x="2020750" y="2427686"/>
                  </a:cubicBezTo>
                  <a:cubicBezTo>
                    <a:pt x="2007397" y="2441039"/>
                    <a:pt x="1989286" y="2448541"/>
                    <a:pt x="1970401" y="2448541"/>
                  </a:cubicBezTo>
                  <a:lnTo>
                    <a:pt x="71205" y="2448541"/>
                  </a:lnTo>
                  <a:cubicBezTo>
                    <a:pt x="52320" y="2448541"/>
                    <a:pt x="34209" y="2441039"/>
                    <a:pt x="20856" y="2427686"/>
                  </a:cubicBezTo>
                  <a:cubicBezTo>
                    <a:pt x="7502" y="2414332"/>
                    <a:pt x="0" y="2396221"/>
                    <a:pt x="0" y="2377336"/>
                  </a:cubicBezTo>
                  <a:lnTo>
                    <a:pt x="0" y="71205"/>
                  </a:lnTo>
                  <a:cubicBezTo>
                    <a:pt x="0" y="52320"/>
                    <a:pt x="7502" y="34209"/>
                    <a:pt x="20856" y="20856"/>
                  </a:cubicBezTo>
                  <a:cubicBezTo>
                    <a:pt x="34209" y="7502"/>
                    <a:pt x="52320" y="0"/>
                    <a:pt x="7120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0559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004477" y="3269150"/>
            <a:ext cx="2387107" cy="1112632"/>
          </a:xfrm>
          <a:custGeom>
            <a:avLst/>
            <a:gdLst/>
            <a:ahLst/>
            <a:cxnLst/>
            <a:rect r="r" b="b" t="t" l="l"/>
            <a:pathLst>
              <a:path h="1112632" w="2387107">
                <a:moveTo>
                  <a:pt x="0" y="0"/>
                </a:moveTo>
                <a:lnTo>
                  <a:pt x="2387106" y="0"/>
                </a:lnTo>
                <a:lnTo>
                  <a:pt x="2387106" y="1112632"/>
                </a:lnTo>
                <a:lnTo>
                  <a:pt x="0" y="111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899146" y="5076831"/>
            <a:ext cx="3861337" cy="7750859"/>
          </a:xfrm>
          <a:custGeom>
            <a:avLst/>
            <a:gdLst/>
            <a:ahLst/>
            <a:cxnLst/>
            <a:rect r="r" b="b" t="t" l="l"/>
            <a:pathLst>
              <a:path h="7750859" w="3861337">
                <a:moveTo>
                  <a:pt x="0" y="0"/>
                </a:moveTo>
                <a:lnTo>
                  <a:pt x="3861337" y="0"/>
                </a:lnTo>
                <a:lnTo>
                  <a:pt x="3861337" y="7750859"/>
                </a:lnTo>
                <a:lnTo>
                  <a:pt x="0" y="77508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4859890" y="1686495"/>
            <a:ext cx="9342500" cy="87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>
                <a:solidFill>
                  <a:srgbClr val="1B75BC"/>
                </a:solidFill>
                <a:latin typeface="Archivo Black"/>
              </a:rPr>
              <a:t>Exploratory Data Analysis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-465877" y="-4549109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5"/>
                </a:lnTo>
                <a:lnTo>
                  <a:pt x="0" y="74180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4408410" y="144753"/>
            <a:ext cx="1160626" cy="870285"/>
          </a:xfrm>
          <a:custGeom>
            <a:avLst/>
            <a:gdLst/>
            <a:ahLst/>
            <a:cxnLst/>
            <a:rect r="r" b="b" t="t" l="l"/>
            <a:pathLst>
              <a:path h="870285" w="1160626">
                <a:moveTo>
                  <a:pt x="0" y="0"/>
                </a:moveTo>
                <a:lnTo>
                  <a:pt x="1160626" y="0"/>
                </a:lnTo>
                <a:lnTo>
                  <a:pt x="1160626" y="870285"/>
                </a:lnTo>
                <a:lnTo>
                  <a:pt x="0" y="870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69036" y="233237"/>
            <a:ext cx="1559474" cy="693316"/>
          </a:xfrm>
          <a:custGeom>
            <a:avLst/>
            <a:gdLst/>
            <a:ahLst/>
            <a:cxnLst/>
            <a:rect r="r" b="b" t="t" l="l"/>
            <a:pathLst>
              <a:path h="693316" w="1559474">
                <a:moveTo>
                  <a:pt x="0" y="0"/>
                </a:moveTo>
                <a:lnTo>
                  <a:pt x="1559474" y="0"/>
                </a:lnTo>
                <a:lnTo>
                  <a:pt x="1559474" y="693316"/>
                </a:lnTo>
                <a:lnTo>
                  <a:pt x="0" y="693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659903" y="4295"/>
            <a:ext cx="1628097" cy="1151201"/>
          </a:xfrm>
          <a:custGeom>
            <a:avLst/>
            <a:gdLst/>
            <a:ahLst/>
            <a:cxnLst/>
            <a:rect r="r" b="b" t="t" l="l"/>
            <a:pathLst>
              <a:path h="1151201" w="1628097">
                <a:moveTo>
                  <a:pt x="0" y="0"/>
                </a:moveTo>
                <a:lnTo>
                  <a:pt x="1628097" y="0"/>
                </a:lnTo>
                <a:lnTo>
                  <a:pt x="1628097" y="1151201"/>
                </a:lnTo>
                <a:lnTo>
                  <a:pt x="0" y="11512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247338" y="3269150"/>
            <a:ext cx="2387107" cy="1112632"/>
          </a:xfrm>
          <a:custGeom>
            <a:avLst/>
            <a:gdLst/>
            <a:ahLst/>
            <a:cxnLst/>
            <a:rect r="r" b="b" t="t" l="l"/>
            <a:pathLst>
              <a:path h="1112632" w="2387107">
                <a:moveTo>
                  <a:pt x="0" y="0"/>
                </a:moveTo>
                <a:lnTo>
                  <a:pt x="2387106" y="0"/>
                </a:lnTo>
                <a:lnTo>
                  <a:pt x="2387106" y="1112632"/>
                </a:lnTo>
                <a:lnTo>
                  <a:pt x="0" y="111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4977068" y="4472266"/>
            <a:ext cx="877848" cy="877848"/>
          </a:xfrm>
          <a:custGeom>
            <a:avLst/>
            <a:gdLst/>
            <a:ahLst/>
            <a:cxnLst/>
            <a:rect r="r" b="b" t="t" l="l"/>
            <a:pathLst>
              <a:path h="877848" w="877848">
                <a:moveTo>
                  <a:pt x="0" y="0"/>
                </a:moveTo>
                <a:lnTo>
                  <a:pt x="877848" y="0"/>
                </a:lnTo>
                <a:lnTo>
                  <a:pt x="877848" y="877848"/>
                </a:lnTo>
                <a:lnTo>
                  <a:pt x="0" y="8778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844375" y="4381782"/>
            <a:ext cx="811663" cy="811663"/>
          </a:xfrm>
          <a:custGeom>
            <a:avLst/>
            <a:gdLst/>
            <a:ahLst/>
            <a:cxnLst/>
            <a:rect r="r" b="b" t="t" l="l"/>
            <a:pathLst>
              <a:path h="811663" w="811663">
                <a:moveTo>
                  <a:pt x="0" y="0"/>
                </a:moveTo>
                <a:lnTo>
                  <a:pt x="811663" y="0"/>
                </a:lnTo>
                <a:lnTo>
                  <a:pt x="811663" y="811663"/>
                </a:lnTo>
                <a:lnTo>
                  <a:pt x="0" y="8116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893289" y="5897670"/>
            <a:ext cx="3045405" cy="91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6"/>
              </a:lnSpc>
            </a:pPr>
            <a:r>
              <a:rPr lang="en-US" sz="1637">
                <a:solidFill>
                  <a:srgbClr val="343432"/>
                </a:solidFill>
                <a:latin typeface="Open Sans 1 Bold"/>
              </a:rPr>
              <a:t>Cek Tipe data untuk mengetahui masing masing tipe data setiap kolom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95845" y="5479745"/>
            <a:ext cx="2690091" cy="31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90">
                <a:solidFill>
                  <a:srgbClr val="343432"/>
                </a:solidFill>
                <a:latin typeface="Archivo Black"/>
              </a:rPr>
              <a:t>Cek Tipe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94679" y="3257843"/>
            <a:ext cx="1042626" cy="67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4253">
                <a:solidFill>
                  <a:srgbClr val="F8F8F8"/>
                </a:solidFill>
                <a:latin typeface="Open Sauce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56811" y="5798039"/>
            <a:ext cx="2576363" cy="60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6"/>
              </a:lnSpc>
            </a:pPr>
            <a:r>
              <a:rPr lang="en-US" sz="1637">
                <a:solidFill>
                  <a:srgbClr val="343432"/>
                </a:solidFill>
                <a:latin typeface="Open Sans 1 Bold"/>
              </a:rPr>
              <a:t>Melakukan Cek Missing Value pada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76161" y="5479745"/>
            <a:ext cx="2690091" cy="31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90">
                <a:solidFill>
                  <a:srgbClr val="343432"/>
                </a:solidFill>
                <a:latin typeface="Archivo Black"/>
              </a:rPr>
              <a:t>Cek Missing Value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99893" y="3257843"/>
            <a:ext cx="1042626" cy="67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4253">
                <a:solidFill>
                  <a:srgbClr val="F8F8F8"/>
                </a:solidFill>
                <a:latin typeface="Open Sauce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56807" y="5479745"/>
            <a:ext cx="2334777" cy="31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90">
                <a:solidFill>
                  <a:srgbClr val="343432"/>
                </a:solidFill>
                <a:latin typeface="Archivo Black"/>
              </a:rPr>
              <a:t>Distribusi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702882" y="3257843"/>
            <a:ext cx="1042626" cy="67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4253">
                <a:solidFill>
                  <a:srgbClr val="F8F8F8"/>
                </a:solidFill>
                <a:latin typeface="Open Sauce 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3105" y="9480155"/>
            <a:ext cx="3943429" cy="42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8">
                <a:solidFill>
                  <a:srgbClr val="969696"/>
                </a:solidFill>
                <a:latin typeface="Open Sans 1"/>
              </a:rPr>
              <a:t>SIB Cycle 6 | </a:t>
            </a:r>
            <a:r>
              <a:rPr lang="en-US" sz="2498">
                <a:solidFill>
                  <a:srgbClr val="969696"/>
                </a:solidFill>
                <a:latin typeface="Open Sans 1 Bold"/>
              </a:rPr>
              <a:t>Data Science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48250" y="5797189"/>
            <a:ext cx="2803915" cy="91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56"/>
              </a:lnSpc>
            </a:pPr>
            <a:r>
              <a:rPr lang="en-US" sz="1637">
                <a:solidFill>
                  <a:srgbClr val="343432"/>
                </a:solidFill>
                <a:latin typeface="Open Sans 1 Bold"/>
              </a:rPr>
              <a:t>Visualisai distribusi data pada masing-masing kolom dan results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8814642" y="4596315"/>
            <a:ext cx="716498" cy="727074"/>
          </a:xfrm>
          <a:custGeom>
            <a:avLst/>
            <a:gdLst/>
            <a:ahLst/>
            <a:cxnLst/>
            <a:rect r="r" b="b" t="t" l="l"/>
            <a:pathLst>
              <a:path h="727074" w="716498">
                <a:moveTo>
                  <a:pt x="0" y="0"/>
                </a:moveTo>
                <a:lnTo>
                  <a:pt x="716498" y="0"/>
                </a:lnTo>
                <a:lnTo>
                  <a:pt x="716498" y="727074"/>
                </a:lnTo>
                <a:lnTo>
                  <a:pt x="0" y="7270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DAGFFyLLtKg</dc:identifier>
  <dcterms:modified xsi:type="dcterms:W3CDTF">2011-08-01T06:04:30Z</dcterms:modified>
  <cp:revision>1</cp:revision>
  <dc:title>KELOMPOK 2</dc:title>
</cp:coreProperties>
</file>